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274" r:id="rId3"/>
    <p:sldId id="279" r:id="rId4"/>
    <p:sldId id="278" r:id="rId5"/>
    <p:sldId id="280" r:id="rId6"/>
    <p:sldId id="281" r:id="rId7"/>
    <p:sldId id="391" r:id="rId8"/>
    <p:sldId id="370" r:id="rId9"/>
    <p:sldId id="285" r:id="rId10"/>
    <p:sldId id="287" r:id="rId11"/>
    <p:sldId id="288" r:id="rId12"/>
    <p:sldId id="621" r:id="rId13"/>
    <p:sldId id="393" r:id="rId14"/>
    <p:sldId id="387" r:id="rId15"/>
    <p:sldId id="389" r:id="rId16"/>
    <p:sldId id="618" r:id="rId17"/>
    <p:sldId id="619" r:id="rId18"/>
    <p:sldId id="627" r:id="rId19"/>
    <p:sldId id="628" r:id="rId20"/>
    <p:sldId id="625" r:id="rId21"/>
    <p:sldId id="626" r:id="rId22"/>
    <p:sldId id="620" r:id="rId23"/>
    <p:sldId id="629" r:id="rId24"/>
    <p:sldId id="630" r:id="rId25"/>
    <p:sldId id="631" r:id="rId26"/>
    <p:sldId id="632" r:id="rId27"/>
    <p:sldId id="622" r:id="rId28"/>
    <p:sldId id="623" r:id="rId29"/>
    <p:sldId id="624" r:id="rId30"/>
    <p:sldId id="390" r:id="rId31"/>
  </p:sldIdLst>
  <p:sldSz cx="9144000" cy="6858000" type="screen4x3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0"/>
    </p:cViewPr>
  </p:sorter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56235278282563"/>
          <c:y val="6.2499764452520493E-2"/>
          <c:w val="0.55328555084460596"/>
          <c:h val="0.885256881351368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'3.1.1.1g3'!$A$6:$A$10</c:f>
              <c:strCache>
                <c:ptCount val="5"/>
                <c:pt idx="0">
                  <c:v>Zemědělství a lesnictví</c:v>
                </c:pt>
                <c:pt idx="1">
                  <c:v>Průmysl</c:v>
                </c:pt>
                <c:pt idx="2">
                  <c:v>Doprava</c:v>
                </c:pt>
                <c:pt idx="3">
                  <c:v>Ostatní odvětví</c:v>
                </c:pt>
                <c:pt idx="4">
                  <c:v>Domácnosti</c:v>
                </c:pt>
              </c:strCache>
            </c:strRef>
          </c:cat>
          <c:val>
            <c:numRef>
              <c:f>'3.1.1.1g3'!$B$6:$B$10</c:f>
              <c:numCache>
                <c:formatCode>#,##0.0</c:formatCode>
                <c:ptCount val="5"/>
                <c:pt idx="0">
                  <c:v>26.8</c:v>
                </c:pt>
                <c:pt idx="1">
                  <c:v>300</c:v>
                </c:pt>
                <c:pt idx="2">
                  <c:v>281.89999999999998</c:v>
                </c:pt>
                <c:pt idx="3">
                  <c:v>137.79999999999995</c:v>
                </c:pt>
                <c:pt idx="4">
                  <c:v>289.8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59FEC6-699F-43FB-AC0B-FBD740757435}" type="datetime1">
              <a:rPr lang="cs-CZ" smtClean="0"/>
              <a:t>14.3.2019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FA7E-BD3D-4CB2-85F7-93564F7536C4}" type="datetime1">
              <a:rPr lang="cs-CZ" noProof="0" smtClean="0"/>
              <a:pPr/>
              <a:t>14.3.2019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9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03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83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93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56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529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00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470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2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820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73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774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058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1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07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3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72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69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06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97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11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4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cs-CZ" noProof="0" smtClean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rtlCol="0" anchor="b"/>
          <a:lstStyle>
            <a:lvl1pPr rtl="0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rtlCol="0" anchor="b"/>
          <a:lstStyle>
            <a:lvl1pPr rtl="0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Konference "Regenerace bytového fondu a veřejných budov" Hradec Králové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8" y="1371600"/>
            <a:ext cx="8886825" cy="1500188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cs-CZ" sz="3975" dirty="0" err="1">
                <a:solidFill>
                  <a:srgbClr val="A8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NOVá</a:t>
            </a:r>
            <a:r>
              <a:rPr lang="cs-CZ" sz="3975" dirty="0">
                <a:solidFill>
                  <a:srgbClr val="A8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legislativa </a:t>
            </a:r>
            <a:r>
              <a:rPr lang="cs-CZ" sz="3600" dirty="0">
                <a:solidFill>
                  <a:srgbClr val="A8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cs-CZ" sz="3600" dirty="0">
                <a:solidFill>
                  <a:srgbClr val="A8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cs-CZ" sz="2250" dirty="0">
                <a:solidFill>
                  <a:srgbClr val="A8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 energetickém hodnocení budov v české republice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0100" y="3928442"/>
            <a:ext cx="7543800" cy="99590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Konference: </a:t>
            </a:r>
            <a:r>
              <a:rPr lang="cs-CZ" sz="21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„Dynamika proměn bydlení“</a:t>
            </a:r>
          </a:p>
          <a:p>
            <a:pPr>
              <a:spcBef>
                <a:spcPts val="450"/>
              </a:spcBef>
            </a:pPr>
            <a:r>
              <a:rPr lang="cs-CZ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Ostrava 2019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cs-CZ" cap="non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ng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cs-CZ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Vladan </a:t>
            </a:r>
            <a:r>
              <a:rPr lang="cs-CZ" cap="none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Panovec</a:t>
            </a:r>
            <a:r>
              <a:rPr lang="cs-CZ" cap="none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Ph.D.</a:t>
            </a:r>
            <a:endParaRPr lang="cs-CZ" cap="none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CAD8611-1221-413B-AF7C-58010C80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960494"/>
            <a:ext cx="8204199" cy="33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§10 odst. d) průběžně předávat způsobem umožňujícím dálkový přístup do evidence ministerstva o provedených činnostech energetických specialistů údaje týkající se energetického auditu, energetického posudku, průkazu, zprávy o kontrolách kotlů a příslušných rozvodů tepelné energie a zprávy o kontrolách klimatizačních systémů.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§ 10a – odborná zkouška, průběžné vzdělávání a přezkušování energetických specialistů</a:t>
            </a:r>
          </a:p>
          <a:p>
            <a:pPr marL="200025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Energetický specialista je dále povinen absolvovat vzdělávací akce zařazené do průběžného aktualizačního vzdělávání </a:t>
            </a:r>
            <a:r>
              <a:rPr lang="cs-CZ" sz="1800" dirty="0"/>
              <a:t>podle § 10a (dále jen „průběžné vzdělávání“) v období do 3 let od udělení oprávnění k výkonu činnosti energetického specialisty nebo od ukončení posledního průběžného vzdělávání a získat potřebný počet kreditů stanovený prováděcím právním předpisem účastí na vzdělávacích akcích průběžného vzdělávání. </a:t>
            </a:r>
          </a:p>
          <a:p>
            <a:pPr marL="34290" indent="0">
              <a:buNone/>
            </a:pPr>
            <a:r>
              <a:rPr lang="cs-CZ" dirty="0"/>
              <a:t>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9B59E29-2CE1-4F72-A2BE-85151A3B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10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381000"/>
            <a:ext cx="8415867" cy="1143000"/>
          </a:xfrm>
        </p:spPr>
        <p:txBody>
          <a:bodyPr>
            <a:normAutofit/>
          </a:bodyPr>
          <a:lstStyle/>
          <a:p>
            <a:pPr algn="ctr"/>
            <a:r>
              <a:rPr lang="cs-CZ" sz="2100" dirty="0"/>
              <a:t>Některé změny návrhu znění zákona</a:t>
            </a:r>
            <a:br>
              <a:rPr lang="cs-CZ" sz="2100" dirty="0"/>
            </a:br>
            <a:r>
              <a:rPr lang="cs-CZ" sz="2100" cap="none" dirty="0"/>
              <a:t>č. 406/2000 o hospodaření energií</a:t>
            </a:r>
            <a:br>
              <a:rPr lang="cs-CZ" sz="2100" cap="none" dirty="0"/>
            </a:br>
            <a:r>
              <a:rPr lang="cs-CZ" sz="2100" cap="none" dirty="0"/>
              <a:t>(zpracováno podle neoficiálního pracovního znění zákona)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5524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30" y="335835"/>
            <a:ext cx="7200900" cy="40004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NovÉ</a:t>
            </a:r>
            <a:r>
              <a:rPr lang="cs-CZ" dirty="0"/>
              <a:t> </a:t>
            </a:r>
            <a:r>
              <a:rPr lang="cs-CZ" dirty="0" err="1"/>
              <a:t>čsn</a:t>
            </a:r>
            <a:r>
              <a:rPr lang="cs-CZ" dirty="0"/>
              <a:t> en </a:t>
            </a:r>
            <a:r>
              <a:rPr lang="cs-CZ" dirty="0" err="1"/>
              <a:t>iso</a:t>
            </a:r>
            <a:r>
              <a:rPr lang="cs-CZ" dirty="0"/>
              <a:t>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19D8EDF-75C2-4FE4-8388-6EE9DC4A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11</a:t>
            </a:fld>
            <a:endParaRPr lang="cs-CZ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C33C586-017E-4750-83CC-8731F29BF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6" t="13333" r="26718" b="27861"/>
          <a:stretch/>
        </p:blipFill>
        <p:spPr>
          <a:xfrm>
            <a:off x="182418" y="735884"/>
            <a:ext cx="5203069" cy="3998041"/>
          </a:xfrm>
          <a:prstGeom prst="rect">
            <a:avLst/>
          </a:prstGeom>
        </p:spPr>
      </p:pic>
      <p:pic>
        <p:nvPicPr>
          <p:cNvPr id="9" name="Zástupný symbol pro obsah 3">
            <a:extLst>
              <a:ext uri="{FF2B5EF4-FFF2-40B4-BE49-F238E27FC236}">
                <a16:creationId xmlns="" xmlns:a16="http://schemas.microsoft.com/office/drawing/2014/main" id="{9BC866D6-918D-4100-AA94-16A593FC0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8" t="13854" r="52729" b="4495"/>
          <a:stretch/>
        </p:blipFill>
        <p:spPr>
          <a:xfrm>
            <a:off x="5308600" y="3304828"/>
            <a:ext cx="2421468" cy="3325136"/>
          </a:xfrm>
          <a:prstGeom prst="rect">
            <a:avLst/>
          </a:prstGeom>
        </p:spPr>
      </p:pic>
      <p:sp>
        <p:nvSpPr>
          <p:cNvPr id="10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B6611125-A68C-44EB-BAFA-08B637B7B0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76" t="13333" r="8889" b="5556"/>
          <a:stretch/>
        </p:blipFill>
        <p:spPr>
          <a:xfrm>
            <a:off x="6138333" y="335835"/>
            <a:ext cx="2652187" cy="33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30" y="335835"/>
            <a:ext cx="7200900" cy="40004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NovÉ</a:t>
            </a:r>
            <a:r>
              <a:rPr lang="cs-CZ" dirty="0"/>
              <a:t> </a:t>
            </a:r>
            <a:r>
              <a:rPr lang="cs-CZ" dirty="0" err="1"/>
              <a:t>čsn</a:t>
            </a:r>
            <a:r>
              <a:rPr lang="cs-CZ" dirty="0"/>
              <a:t> en </a:t>
            </a:r>
            <a:r>
              <a:rPr lang="cs-CZ" dirty="0" err="1"/>
              <a:t>iso</a:t>
            </a:r>
            <a:r>
              <a:rPr lang="cs-CZ" dirty="0"/>
              <a:t>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19D8EDF-75C2-4FE4-8388-6EE9DC4A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12</a:t>
            </a:fld>
            <a:endParaRPr lang="cs-CZ" noProof="0" dirty="0"/>
          </a:p>
        </p:txBody>
      </p:sp>
      <p:sp>
        <p:nvSpPr>
          <p:cNvPr id="10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0" y="735884"/>
            <a:ext cx="5650543" cy="43459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30" y="5184828"/>
            <a:ext cx="7695238" cy="857143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2319867" y="5144558"/>
            <a:ext cx="2387600" cy="2455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2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62467"/>
            <a:ext cx="7200900" cy="450705"/>
          </a:xfrm>
        </p:spPr>
        <p:txBody>
          <a:bodyPr>
            <a:noAutofit/>
          </a:bodyPr>
          <a:lstStyle/>
          <a:p>
            <a:r>
              <a:rPr lang="cs-CZ" sz="2800" dirty="0" smtClean="0"/>
              <a:t>n</a:t>
            </a:r>
            <a:r>
              <a:rPr lang="cs-CZ" sz="2800" cap="none" dirty="0" smtClean="0"/>
              <a:t>ové </a:t>
            </a:r>
            <a:r>
              <a:rPr lang="cs-CZ" sz="2800" dirty="0" smtClean="0"/>
              <a:t>ČSN </a:t>
            </a:r>
            <a:r>
              <a:rPr lang="cs-CZ" sz="2800" dirty="0"/>
              <a:t>EN </a:t>
            </a:r>
            <a:r>
              <a:rPr lang="cs-CZ" sz="2800" dirty="0" smtClean="0"/>
              <a:t>ISO</a:t>
            </a:r>
            <a:endParaRPr lang="cs-CZ" sz="28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13</a:t>
            </a:fld>
            <a:endParaRPr 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27D96670-4433-4B83-8A5E-C7714D9C1625}"/>
              </a:ext>
            </a:extLst>
          </p:cNvPr>
          <p:cNvSpPr txBox="1"/>
          <p:nvPr/>
        </p:nvSpPr>
        <p:spPr>
          <a:xfrm>
            <a:off x="539750" y="849984"/>
            <a:ext cx="8204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rgbClr val="002060"/>
                </a:solidFill>
              </a:rPr>
              <a:t>ČSN EN ISO 52000-1 (73 0334) </a:t>
            </a:r>
            <a:r>
              <a:rPr lang="cs-CZ" sz="1400" dirty="0"/>
              <a:t>Energetická náročnost budov – Základní zásady pro soubor norem ENB – Část 1: Obecný rámec a postupy.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rgbClr val="002060"/>
                </a:solidFill>
              </a:rPr>
              <a:t>ČSN EN ISO 52003-1 (73 0324) Energetická náročnost budov</a:t>
            </a:r>
            <a:r>
              <a:rPr lang="cs-CZ" sz="1400" dirty="0"/>
              <a:t>. Ukazatele, požadavky, klasifikace a osvědčení. Část 1: Obecné aspekty a aplikace celkové energetické náročnosti.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rgbClr val="002060"/>
                </a:solidFill>
              </a:rPr>
              <a:t>ČSN EN ISO 52018-1 (73 0337) Energetická náročnost budov</a:t>
            </a:r>
            <a:r>
              <a:rPr lang="cs-CZ" sz="1400" dirty="0"/>
              <a:t>. Indikátory pro částečné požadavky ENB vztahující se k tepelné rovnováze a vlastnostem prvků. Část 1: Přehled možností.</a:t>
            </a:r>
            <a:endParaRPr lang="cs-CZ" sz="1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 smtClean="0">
                <a:solidFill>
                  <a:srgbClr val="002060"/>
                </a:solidFill>
              </a:rPr>
              <a:t>ČSN </a:t>
            </a:r>
            <a:r>
              <a:rPr lang="cs-CZ" sz="1400" b="1" dirty="0">
                <a:solidFill>
                  <a:srgbClr val="002060"/>
                </a:solidFill>
              </a:rPr>
              <a:t>EN ISO 52010-1 (73 0335) </a:t>
            </a:r>
            <a:r>
              <a:rPr lang="cs-CZ" sz="1400" dirty="0"/>
              <a:t>Energetická náročnost budov – Vnější klimatické podmínky – Část 1: Přepočet klimatických dat pro energetické výpočty.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 smtClean="0">
                <a:solidFill>
                  <a:srgbClr val="002060"/>
                </a:solidFill>
              </a:rPr>
              <a:t>ČSN </a:t>
            </a:r>
            <a:r>
              <a:rPr lang="cs-CZ" sz="1400" b="1" dirty="0">
                <a:solidFill>
                  <a:srgbClr val="002060"/>
                </a:solidFill>
              </a:rPr>
              <a:t>EN ISO 52016-1 (73 0336) </a:t>
            </a:r>
            <a:r>
              <a:rPr lang="cs-CZ" sz="1400" dirty="0"/>
              <a:t>Energetická náročnost budov – Energie potřebná pro vytápění a chlazení vnitřních prostor a citelné latentní tepelné zatížení – Část 1: Postupy výpočtu. </a:t>
            </a:r>
          </a:p>
          <a:p>
            <a:pPr>
              <a:spcAft>
                <a:spcPts val="1200"/>
              </a:spcAft>
            </a:pPr>
            <a:r>
              <a:rPr lang="cs-CZ" sz="1400" dirty="0" smtClean="0"/>
              <a:t>Platí od 1. 4. 2018. </a:t>
            </a:r>
            <a:r>
              <a:rPr lang="cs-CZ" sz="1400" dirty="0" smtClean="0">
                <a:solidFill>
                  <a:srgbClr val="C00000"/>
                </a:solidFill>
              </a:rPr>
              <a:t>Jejím </a:t>
            </a:r>
            <a:r>
              <a:rPr lang="cs-CZ" sz="1400" dirty="0">
                <a:solidFill>
                  <a:srgbClr val="C00000"/>
                </a:solidFill>
              </a:rPr>
              <a:t>vyhlášením se zrušuje ČSN EN ISO 13790.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 smtClean="0">
                <a:solidFill>
                  <a:srgbClr val="002060"/>
                </a:solidFill>
              </a:rPr>
              <a:t>ČSN </a:t>
            </a:r>
            <a:r>
              <a:rPr lang="cs-CZ" sz="1400" b="1" dirty="0">
                <a:solidFill>
                  <a:srgbClr val="002060"/>
                </a:solidFill>
              </a:rPr>
              <a:t>EN ISO 52022-1 Energetická náročnost budov </a:t>
            </a:r>
            <a:r>
              <a:rPr lang="cs-CZ" sz="1400" b="1" dirty="0"/>
              <a:t>– </a:t>
            </a:r>
            <a:r>
              <a:rPr lang="cs-CZ" sz="1400" dirty="0"/>
              <a:t>Tepelné a solární vlastnosti a vlastnosti denního osvětlení stavebních částí a prvků – Část 1: Zjednodušená metoda výpočtů charakteristik zařízení protisluneční ochrany kombinované se zasklením.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rgbClr val="002060"/>
                </a:solidFill>
              </a:rPr>
              <a:t>ČSN EN ISO 52022-3 (73 0333) Energetická náročnost budov</a:t>
            </a:r>
            <a:r>
              <a:rPr lang="cs-CZ" sz="1400" dirty="0"/>
              <a:t>. Tepelné a solární vlastnosti a vlastnosti denního osvětlení stavebních částí a prvků – Část 1: Podrobná metoda výpočtů charakteristik zařízení protisluneční ochrany kombinované se zasklením.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rgbClr val="002060"/>
                </a:solidFill>
              </a:rPr>
              <a:t>ČSN EN ISO 52017-1 (73 0318) Energetická náročnost budov</a:t>
            </a:r>
            <a:r>
              <a:rPr lang="cs-CZ" sz="1400" dirty="0"/>
              <a:t>. Citelné a latentní tepelné zatížení a vnitřní teploty. Část 1. Obecné postupy výpočtu</a:t>
            </a:r>
            <a:r>
              <a:rPr lang="cs-CZ" sz="1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400" dirty="0"/>
          </a:p>
        </p:txBody>
      </p:sp>
      <p:sp>
        <p:nvSpPr>
          <p:cNvPr id="9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D08DADE-81C6-4EEE-AD00-08DDBAD9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752088"/>
            <a:ext cx="8248650" cy="5667374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ČSN EN ISO 12631 (73 0321) Tepelné chování lehkých obvodových plášťů</a:t>
            </a:r>
            <a:r>
              <a:rPr lang="cs-CZ" sz="1600" dirty="0"/>
              <a:t>. Výpočet součinitele prostupu tepla.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solidFill>
                  <a:srgbClr val="002060"/>
                </a:solidFill>
              </a:rPr>
              <a:t>ČSN EN ISO 13370 (73 0559) </a:t>
            </a:r>
            <a:r>
              <a:rPr lang="cs-CZ" sz="1600" dirty="0"/>
              <a:t>Tepelné chování budov – Přenos tepla zeminou – Výpočtové metody.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solidFill>
                  <a:srgbClr val="002060"/>
                </a:solidFill>
              </a:rPr>
              <a:t>ČSN EN ISO 6946 (73 0558) </a:t>
            </a:r>
            <a:r>
              <a:rPr lang="cs-CZ" sz="1600" dirty="0"/>
              <a:t>Stavební prvky a stavební konstrukce – tepelný odpor a součinitel prostupu tepla – Výpočtová metoda. </a:t>
            </a:r>
          </a:p>
          <a:p>
            <a:r>
              <a:rPr lang="cs-CZ" sz="1600" b="1" dirty="0" smtClean="0">
                <a:solidFill>
                  <a:srgbClr val="002060"/>
                </a:solidFill>
              </a:rPr>
              <a:t>ČSN </a:t>
            </a:r>
            <a:r>
              <a:rPr lang="cs-CZ" sz="1600" b="1" dirty="0">
                <a:solidFill>
                  <a:srgbClr val="002060"/>
                </a:solidFill>
              </a:rPr>
              <a:t>EN 10211 (73 0551) Tepelné mosty ve stavebních konstrukcích</a:t>
            </a:r>
            <a:r>
              <a:rPr lang="cs-CZ" sz="1600" dirty="0"/>
              <a:t>. Tepelné toky a povrchové teploty. Podrobné výpočty.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ČSN EN ISO 14683 (73 0561) Tepelné mosty ve stavebních konstrukcích</a:t>
            </a:r>
            <a:r>
              <a:rPr lang="cs-CZ" sz="1600" dirty="0"/>
              <a:t>. Lineární činitel prostupu tepla. Zjednodušené metody a orientační hodnoty</a:t>
            </a:r>
            <a:endParaRPr lang="cs-CZ" sz="1600" b="1" dirty="0"/>
          </a:p>
          <a:p>
            <a:r>
              <a:rPr lang="cs-CZ" sz="1600" b="1" dirty="0">
                <a:solidFill>
                  <a:srgbClr val="002060"/>
                </a:solidFill>
              </a:rPr>
              <a:t>ČSN EN ISO 13786 Tepelné chování stavebních dílců</a:t>
            </a:r>
            <a:r>
              <a:rPr lang="cs-CZ" sz="1600" dirty="0"/>
              <a:t>. Dynamické tepelné charakteristiky. Výpočtové metody.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ČSN EN ISO 13789 Tepelné chování budov</a:t>
            </a:r>
            <a:r>
              <a:rPr lang="cs-CZ" sz="1600" dirty="0"/>
              <a:t>. Měrné tepelné toky prostupem tepla a větráním. Výpočtová metoda.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ČSN EN ISO 10077-1 (73 0567) Tepelné chování oken, dveří a okenic</a:t>
            </a:r>
            <a:r>
              <a:rPr lang="cs-CZ" sz="1600" dirty="0"/>
              <a:t>. Výpočet součinitele prostupu tepla. Část 1: Obecně.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ČSN EN ISO 10077-2 (73 0567) Tepelné chování oken, dveří a okenic</a:t>
            </a:r>
            <a:r>
              <a:rPr lang="cs-CZ" sz="1600" dirty="0"/>
              <a:t>. Výpočet součinitele prostupu tepla. Část 2: Výpočtová metoda pro rámy.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D3E1CDA-2C41-4E54-911D-B51B0CE4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14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62467"/>
            <a:ext cx="7200900" cy="450705"/>
          </a:xfrm>
        </p:spPr>
        <p:txBody>
          <a:bodyPr>
            <a:noAutofit/>
          </a:bodyPr>
          <a:lstStyle/>
          <a:p>
            <a:r>
              <a:rPr lang="cs-CZ" sz="2800" dirty="0" smtClean="0"/>
              <a:t>R</a:t>
            </a:r>
            <a:r>
              <a:rPr lang="cs-CZ" sz="2800" cap="none" dirty="0" smtClean="0"/>
              <a:t>evidované </a:t>
            </a:r>
            <a:r>
              <a:rPr lang="cs-CZ" sz="2800" dirty="0" smtClean="0"/>
              <a:t>ČSN </a:t>
            </a:r>
            <a:r>
              <a:rPr lang="cs-CZ" sz="2800" dirty="0"/>
              <a:t>EN </a:t>
            </a:r>
            <a:r>
              <a:rPr lang="cs-CZ" sz="2800" dirty="0" smtClean="0"/>
              <a:t>ISO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103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CEBB5AEE-4599-4DCB-9215-C58C96FD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56" y="1200149"/>
            <a:ext cx="8434594" cy="4659737"/>
          </a:xfrm>
        </p:spPr>
        <p:txBody>
          <a:bodyPr>
            <a:spAutoFit/>
          </a:bodyPr>
          <a:lstStyle/>
          <a:p>
            <a:pPr marL="180975" indent="-180975"/>
            <a:r>
              <a:rPr lang="cs-CZ" sz="1800" dirty="0"/>
              <a:t>V současné době probíhá revize zákona č. 406/2000 Sb. a jeho prováděcích vyhlášek a revize ČSN musí reagovat na tyto předpisy.</a:t>
            </a:r>
          </a:p>
          <a:p>
            <a:pPr marL="180975" indent="-180975"/>
            <a:r>
              <a:rPr lang="cs-CZ" sz="1800" dirty="0"/>
              <a:t>Dosavadní systém požadovaných a doporučených hodnot součinitelů prostupu tepla již není </a:t>
            </a:r>
            <a:r>
              <a:rPr lang="cs-CZ" sz="1800" dirty="0" smtClean="0"/>
              <a:t>optimální:</a:t>
            </a:r>
          </a:p>
          <a:p>
            <a:pPr marL="361950" indent="0">
              <a:buNone/>
            </a:pP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době nabytí účinnosti normy již musí být všechny nové budovy stavěny v „nulovém“ standardu a u rekonstruovaných budov se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požadovat splnění stejných požadavků. </a:t>
            </a:r>
            <a:endParaRPr lang="cs-CZ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/>
            <a:r>
              <a:rPr lang="cs-CZ" sz="1800" dirty="0" smtClean="0"/>
              <a:t>Zavedení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„referenčních“ </a:t>
            </a:r>
            <a:r>
              <a:rPr lang="cs-CZ" sz="1800" dirty="0" smtClean="0"/>
              <a:t>hodnot </a:t>
            </a:r>
            <a:r>
              <a:rPr lang="cs-CZ" sz="1800" dirty="0"/>
              <a:t>„U“ pro stavebně-energetické výpočty a pro některé speciální </a:t>
            </a:r>
            <a:r>
              <a:rPr lang="cs-CZ" sz="1800" dirty="0" smtClean="0"/>
              <a:t>případy (dotační programy).</a:t>
            </a:r>
            <a:endParaRPr lang="cs-CZ" sz="1800" dirty="0"/>
          </a:p>
          <a:p>
            <a:pPr marL="180975" indent="-180975"/>
            <a:r>
              <a:rPr lang="cs-CZ" sz="1800" dirty="0" smtClean="0"/>
              <a:t>Posun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dříve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doporučených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 </a:t>
            </a:r>
            <a:r>
              <a:rPr lang="cs-CZ" sz="1800" dirty="0"/>
              <a:t>součinitelů prostupu tepla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hodnoty požadované</a:t>
            </a:r>
            <a:r>
              <a:rPr lang="cs-CZ" sz="1800" dirty="0"/>
              <a:t> a s jejich korekturami, aby byly běžně dosažitelné. </a:t>
            </a:r>
          </a:p>
          <a:p>
            <a:pPr marL="180975" indent="-180975"/>
            <a:r>
              <a:rPr lang="cs-CZ" sz="1800" dirty="0"/>
              <a:t>Posun doporučených současných hodnot U pro pasivní domy na hodnot na doporučené.</a:t>
            </a:r>
          </a:p>
          <a:p>
            <a:pPr marL="180975" indent="-180975"/>
            <a:r>
              <a:rPr lang="cs-CZ" sz="1800" i="1" dirty="0" err="1"/>
              <a:t>U</a:t>
            </a:r>
            <a:r>
              <a:rPr lang="cs-CZ" sz="1800" baseline="-25000" dirty="0" err="1"/>
              <a:t>em</a:t>
            </a:r>
            <a:r>
              <a:rPr lang="cs-CZ" sz="1800" dirty="0"/>
              <a:t> požadavky </a:t>
            </a:r>
            <a:r>
              <a:rPr lang="cs-CZ" sz="1800" dirty="0" smtClean="0"/>
              <a:t>budou sjednocené </a:t>
            </a:r>
            <a:r>
              <a:rPr lang="cs-CZ" sz="1800" dirty="0"/>
              <a:t>s návrhem revize Vyhlášky č. 78/2013 Sb</a:t>
            </a:r>
            <a:r>
              <a:rPr lang="cs-CZ" sz="1800" dirty="0" smtClean="0"/>
              <a:t>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15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10227"/>
          <a:stretch/>
        </p:blipFill>
        <p:spPr>
          <a:xfrm>
            <a:off x="1007514" y="1676399"/>
            <a:ext cx="7148022" cy="46626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16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731424" y="2181227"/>
            <a:ext cx="1028700" cy="35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7000875" y="2181227"/>
            <a:ext cx="896515" cy="333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131339" y="1077113"/>
            <a:ext cx="1524000" cy="561977"/>
          </a:xfrm>
          <a:prstGeom prst="wedgeRoundRectCallout">
            <a:avLst>
              <a:gd name="adj1" fmla="val 247917"/>
              <a:gd name="adj2" fmla="val 172669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31339" y="1041040"/>
            <a:ext cx="165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doporučené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8254" y="1146791"/>
            <a:ext cx="145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pasivní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4796327" y="1052438"/>
            <a:ext cx="1524000" cy="561977"/>
          </a:xfrm>
          <a:prstGeom prst="wedgeRoundRectCallout">
            <a:avLst>
              <a:gd name="adj1" fmla="val 87292"/>
              <a:gd name="adj2" fmla="val 138771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11" grpId="0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17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45" y="366047"/>
            <a:ext cx="7462355" cy="5815301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731424" y="1847851"/>
            <a:ext cx="2517226" cy="16478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8466209" y="5360459"/>
            <a:ext cx="175418" cy="501126"/>
            <a:chOff x="8632824" y="2397125"/>
            <a:chExt cx="175418" cy="501126"/>
          </a:xfrm>
        </p:grpSpPr>
        <p:sp>
          <p:nvSpPr>
            <p:cNvPr id="9" name="Rovnoramenný trojúhelník 8"/>
            <p:cNvSpPr/>
            <p:nvPr/>
          </p:nvSpPr>
          <p:spPr>
            <a:xfrm rot="10800000">
              <a:off x="8632824" y="2397125"/>
              <a:ext cx="175418" cy="320675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8666089" y="2785976"/>
              <a:ext cx="108888" cy="11227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278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1721068"/>
            <a:ext cx="6505575" cy="47197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18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94290" y="2371725"/>
            <a:ext cx="1028700" cy="409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848475" y="2371725"/>
            <a:ext cx="896515" cy="409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131339" y="1077113"/>
            <a:ext cx="1524000" cy="561977"/>
          </a:xfrm>
          <a:prstGeom prst="wedgeRoundRectCallout">
            <a:avLst>
              <a:gd name="adj1" fmla="val 235417"/>
              <a:gd name="adj2" fmla="val 211652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31339" y="1041040"/>
            <a:ext cx="165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požadované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39026" y="991252"/>
            <a:ext cx="145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doporučené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594290" y="1744583"/>
            <a:ext cx="2240022" cy="58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3539026" y="991252"/>
            <a:ext cx="1524000" cy="561977"/>
          </a:xfrm>
          <a:prstGeom prst="wedgeRoundRectCallout">
            <a:avLst>
              <a:gd name="adj1" fmla="val 158542"/>
              <a:gd name="adj2" fmla="val 211652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35" y="1693087"/>
            <a:ext cx="6490674" cy="47055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19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2426739" y="1024089"/>
            <a:ext cx="1524000" cy="561977"/>
          </a:xfrm>
          <a:prstGeom prst="wedgeRoundRectCallout">
            <a:avLst>
              <a:gd name="adj1" fmla="val 156667"/>
              <a:gd name="adj2" fmla="val 98093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426739" y="988016"/>
            <a:ext cx="165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požadované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67751" y="1001291"/>
            <a:ext cx="145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doporučené</a:t>
            </a: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4767751" y="1001291"/>
            <a:ext cx="1524000" cy="561977"/>
          </a:xfrm>
          <a:prstGeom prst="wedgeRoundRectCallout">
            <a:avLst>
              <a:gd name="adj1" fmla="val 93542"/>
              <a:gd name="adj2" fmla="val 93009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1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9BB368-251A-46BB-BDA8-F4A54F22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1043869"/>
            <a:ext cx="8315325" cy="480131"/>
          </a:xfr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A8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Přehled nových legislativních dokumentů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9B586ED-6F7C-4A41-80F6-0635C2BFD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828800"/>
            <a:ext cx="8315325" cy="411480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Směrnice EP a RADY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2018/844/EU </a:t>
            </a:r>
            <a:r>
              <a:rPr lang="cs-CZ" sz="1800" b="1" dirty="0">
                <a:cs typeface="Arial" panose="020B0604020202020204" pitchFamily="34" charset="0"/>
              </a:rPr>
              <a:t>kterou se mění Směrnice 2010/31/EU o energetické náročnosti budov a Směrnice 2012/27/EU o energetické účinnosti.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4">
                  <a:lumMod val="50000"/>
                </a:schemeClr>
              </a:buClr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Doporučení komise (EU) 2016/1318</a:t>
            </a: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4">
                  <a:lumMod val="50000"/>
                </a:schemeClr>
              </a:buClr>
            </a:pPr>
            <a:r>
              <a:rPr lang="cs-CZ" sz="1800" b="1" dirty="0" smtClean="0">
                <a:cs typeface="Arial" panose="020B0604020202020204" pitchFamily="34" charset="0"/>
              </a:rPr>
              <a:t>Novela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zák.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406/2000 Sb. </a:t>
            </a:r>
            <a:r>
              <a:rPr lang="cs-CZ" sz="1800" b="1" dirty="0">
                <a:cs typeface="Arial" panose="020B0604020202020204" pitchFamily="34" charset="0"/>
              </a:rPr>
              <a:t>ve znění dalších úprav a jeho prováděcích vyhlášek</a:t>
            </a:r>
            <a:r>
              <a:rPr lang="cs-CZ" sz="1800" b="1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4">
                  <a:lumMod val="50000"/>
                </a:schemeClr>
              </a:buClr>
            </a:pPr>
            <a:r>
              <a:rPr lang="cs-CZ" sz="1800" b="1" dirty="0" smtClean="0">
                <a:cs typeface="Arial" panose="020B0604020202020204" pitchFamily="34" charset="0"/>
              </a:rPr>
              <a:t>Novela </a:t>
            </a:r>
            <a:r>
              <a:rPr lang="cs-CZ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vyhl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78/2012 Sb. </a:t>
            </a:r>
            <a:r>
              <a:rPr lang="cs-CZ" sz="1800" b="1" dirty="0" smtClean="0">
                <a:cs typeface="Arial" panose="020B0604020202020204" pitchFamily="34" charset="0"/>
              </a:rPr>
              <a:t>o energetické náročnosti budov</a:t>
            </a:r>
            <a:endParaRPr lang="cs-CZ" sz="18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4">
                  <a:lumMod val="50000"/>
                </a:schemeClr>
              </a:buClr>
            </a:pPr>
            <a:r>
              <a:rPr lang="cs-CZ" sz="1800" b="1" dirty="0">
                <a:cs typeface="Arial" panose="020B0604020202020204" pitchFamily="34" charset="0"/>
              </a:rPr>
              <a:t>Nové normy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ČSN EN ISO </a:t>
            </a:r>
            <a:r>
              <a:rPr lang="cs-CZ" sz="1800" b="1" dirty="0">
                <a:cs typeface="Arial" panose="020B0604020202020204" pitchFamily="34" charset="0"/>
              </a:rPr>
              <a:t>Energetická náročnost budov.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4">
                  <a:lumMod val="50000"/>
                </a:schemeClr>
              </a:buClr>
            </a:pPr>
            <a:r>
              <a:rPr lang="cs-CZ" sz="1800" b="1" dirty="0" smtClean="0">
                <a:cs typeface="Arial" panose="020B0604020202020204" pitchFamily="34" charset="0"/>
              </a:rPr>
              <a:t>Novela</a:t>
            </a: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ČSN 73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0540-2 </a:t>
            </a:r>
            <a:r>
              <a:rPr lang="cs-CZ" sz="1800" b="1" dirty="0" smtClean="0">
                <a:cs typeface="Arial" panose="020B0604020202020204" pitchFamily="34" charset="0"/>
              </a:rPr>
              <a:t>: </a:t>
            </a:r>
            <a:r>
              <a:rPr lang="cs-CZ" sz="1800" b="1" dirty="0">
                <a:cs typeface="Arial" panose="020B0604020202020204" pitchFamily="34" charset="0"/>
              </a:rPr>
              <a:t>Tepelná ochrana </a:t>
            </a:r>
            <a:r>
              <a:rPr lang="cs-CZ" sz="1800" b="1" dirty="0" smtClean="0">
                <a:cs typeface="Arial" panose="020B0604020202020204" pitchFamily="34" charset="0"/>
              </a:rPr>
              <a:t>budov - Požadavky.  </a:t>
            </a:r>
            <a:endParaRPr lang="cs-CZ" sz="1800" b="1" dirty="0"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380C7CA-4248-46CF-B0D5-F963E313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90996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B7B2D05-8B7F-4EAE-8714-DCF2136D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20</a:t>
            </a:fld>
            <a:endParaRPr lang="cs-CZ" noProof="0" dirty="0"/>
          </a:p>
        </p:txBody>
      </p:sp>
      <p:sp>
        <p:nvSpPr>
          <p:cNvPr id="6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80" y="2116903"/>
            <a:ext cx="7828571" cy="37904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93180" y="1547591"/>
            <a:ext cx="7645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Arial-BoldMT"/>
              </a:rPr>
              <a:t>Doporučená hodnota průměrného součinitele </a:t>
            </a:r>
            <a:r>
              <a:rPr lang="cs-CZ" b="1" dirty="0">
                <a:solidFill>
                  <a:srgbClr val="000000"/>
                </a:solidFill>
                <a:latin typeface="Arial-BoldMT"/>
              </a:rPr>
              <a:t>prostupu </a:t>
            </a:r>
            <a:r>
              <a:rPr lang="cs-CZ" b="1" dirty="0" smtClean="0">
                <a:solidFill>
                  <a:srgbClr val="000000"/>
                </a:solidFill>
                <a:latin typeface="Arial-BoldMT"/>
              </a:rPr>
              <a:t>tepla </a:t>
            </a:r>
            <a:r>
              <a:rPr lang="cs-CZ" b="1" i="1" dirty="0" err="1" smtClean="0">
                <a:solidFill>
                  <a:srgbClr val="000000"/>
                </a:solidFill>
                <a:latin typeface="Arial-BoldMT"/>
              </a:rPr>
              <a:t>U</a:t>
            </a:r>
            <a:r>
              <a:rPr lang="cs-CZ" b="1" baseline="-25000" dirty="0" err="1" smtClean="0">
                <a:solidFill>
                  <a:srgbClr val="000000"/>
                </a:solidFill>
                <a:latin typeface="Arial-BoldMT"/>
              </a:rPr>
              <a:t>em</a:t>
            </a:r>
            <a:r>
              <a:rPr lang="cs-CZ" b="1" baseline="-25000" dirty="0" smtClean="0">
                <a:solidFill>
                  <a:srgbClr val="000000"/>
                </a:solidFill>
                <a:latin typeface="Arial-BoldMT"/>
              </a:rPr>
              <a:t>, </a:t>
            </a:r>
            <a:r>
              <a:rPr lang="cs-CZ" b="1" baseline="-25000" dirty="0" err="1" smtClean="0">
                <a:solidFill>
                  <a:srgbClr val="000000"/>
                </a:solidFill>
                <a:latin typeface="Arial-BoldMT"/>
              </a:rPr>
              <a:t>REC</a:t>
            </a:r>
            <a:r>
              <a:rPr lang="cs-CZ" b="1" baseline="-25000" dirty="0" smtClean="0"/>
              <a:t> </a:t>
            </a:r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3" name="Zaoblený obdélník 2"/>
          <p:cNvSpPr/>
          <p:nvPr/>
        </p:nvSpPr>
        <p:spPr>
          <a:xfrm>
            <a:off x="3219450" y="1457325"/>
            <a:ext cx="4324350" cy="5524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801204"/>
            <a:ext cx="8010525" cy="451104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B7B2D05-8B7F-4EAE-8714-DCF2136D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21</a:t>
            </a:fld>
            <a:endParaRPr lang="cs-CZ" noProof="0" dirty="0"/>
          </a:p>
        </p:txBody>
      </p:sp>
      <p:sp>
        <p:nvSpPr>
          <p:cNvPr id="6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97981" y="1324174"/>
            <a:ext cx="7645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Arial-BoldMT"/>
              </a:rPr>
              <a:t>Požadované a doporučené hodnoty </a:t>
            </a:r>
            <a:r>
              <a:rPr lang="cs-CZ" b="1" i="1" dirty="0" err="1" smtClean="0">
                <a:solidFill>
                  <a:srgbClr val="000000"/>
                </a:solidFill>
                <a:latin typeface="Arial-BoldMT"/>
              </a:rPr>
              <a:t>U</a:t>
            </a:r>
            <a:r>
              <a:rPr lang="cs-CZ" b="1" baseline="-25000" dirty="0" err="1" smtClean="0">
                <a:solidFill>
                  <a:srgbClr val="000000"/>
                </a:solidFill>
                <a:latin typeface="Arial-BoldMT"/>
              </a:rPr>
              <a:t>em</a:t>
            </a:r>
            <a:r>
              <a:rPr lang="cs-CZ" b="1" dirty="0" smtClean="0">
                <a:solidFill>
                  <a:srgbClr val="000000"/>
                </a:solidFill>
                <a:latin typeface="Arial-BoldMT"/>
              </a:rPr>
              <a:t> pro pasivní a nulové domy</a:t>
            </a:r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659831" y="2860323"/>
            <a:ext cx="3273994" cy="112112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59831" y="4028152"/>
            <a:ext cx="3273994" cy="5724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6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38150"/>
            <a:ext cx="8324850" cy="626663"/>
          </a:xfrm>
        </p:spPr>
        <p:txBody>
          <a:bodyPr>
            <a:noAutofit/>
          </a:bodyPr>
          <a:lstStyle/>
          <a:p>
            <a:pPr algn="ctr"/>
            <a:r>
              <a:rPr lang="cs-CZ" sz="3200" cap="none" dirty="0" smtClean="0"/>
              <a:t>Změna</a:t>
            </a:r>
            <a:r>
              <a:rPr lang="cs-CZ" sz="3200" dirty="0" smtClean="0"/>
              <a:t> (</a:t>
            </a:r>
            <a:r>
              <a:rPr lang="cs-CZ" sz="3200" cap="none" dirty="0" smtClean="0"/>
              <a:t>revize</a:t>
            </a:r>
            <a:r>
              <a:rPr lang="cs-CZ" sz="3200" dirty="0" smtClean="0"/>
              <a:t>) ČSN </a:t>
            </a:r>
            <a:r>
              <a:rPr lang="cs-CZ" sz="3200" dirty="0"/>
              <a:t>73 0540 – </a:t>
            </a:r>
            <a:r>
              <a:rPr lang="cs-CZ" sz="3200" cap="none" dirty="0"/>
              <a:t>část</a:t>
            </a:r>
            <a:r>
              <a:rPr lang="cs-CZ" sz="3200" dirty="0"/>
              <a:t> </a:t>
            </a:r>
            <a:r>
              <a:rPr lang="cs-CZ" sz="3200" dirty="0" smtClean="0"/>
              <a:t>2/2011</a:t>
            </a:r>
            <a:endParaRPr lang="cs-CZ" sz="32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CEBB5AEE-4599-4DCB-9215-C58C96FD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15" y="1428749"/>
            <a:ext cx="8577469" cy="2056973"/>
          </a:xfrm>
        </p:spPr>
        <p:txBody>
          <a:bodyPr wrap="square">
            <a:spAutoFit/>
          </a:bodyPr>
          <a:lstStyle/>
          <a:p>
            <a:pPr marL="34290" indent="0"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co ostatní části normy ČSN 73 0540 ? </a:t>
            </a:r>
          </a:p>
          <a:p>
            <a:pPr marL="34290" indent="0">
              <a:buNone/>
            </a:pPr>
            <a:endParaRPr lang="cs-CZ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ČSN 73 0540 -3</a:t>
            </a:r>
            <a:r>
              <a:rPr lang="cs-CZ" sz="1800" dirty="0" smtClean="0"/>
              <a:t>: Návrhové hodnoty veličin (jsou před rokem 2005 – tj. 15 let staré!)</a:t>
            </a:r>
            <a:endParaRPr lang="cs-CZ" sz="1800" dirty="0"/>
          </a:p>
          <a:p>
            <a:r>
              <a:rPr lang="cs-CZ" sz="1800" b="1" dirty="0">
                <a:solidFill>
                  <a:srgbClr val="002060"/>
                </a:solidFill>
              </a:rPr>
              <a:t>ČSN 73 0540 </a:t>
            </a:r>
            <a:r>
              <a:rPr lang="cs-CZ" sz="1800" b="1" dirty="0" smtClean="0">
                <a:solidFill>
                  <a:srgbClr val="002060"/>
                </a:solidFill>
              </a:rPr>
              <a:t>-4</a:t>
            </a:r>
            <a:r>
              <a:rPr lang="cs-CZ" sz="1800" dirty="0" smtClean="0"/>
              <a:t>: Výpočtové metody (některé jsou v nesouladu s EN a ISO!)</a:t>
            </a:r>
            <a:endParaRPr lang="cs-CZ" sz="1800" dirty="0"/>
          </a:p>
          <a:p>
            <a:r>
              <a:rPr lang="cs-CZ" sz="1800" b="1" dirty="0">
                <a:solidFill>
                  <a:srgbClr val="002060"/>
                </a:solidFill>
              </a:rPr>
              <a:t>ČSN 73 0540 </a:t>
            </a:r>
            <a:r>
              <a:rPr lang="cs-CZ" sz="1800" b="1" dirty="0" smtClean="0">
                <a:solidFill>
                  <a:srgbClr val="002060"/>
                </a:solidFill>
              </a:rPr>
              <a:t>-1</a:t>
            </a:r>
            <a:r>
              <a:rPr lang="cs-CZ" sz="1800" dirty="0" smtClean="0"/>
              <a:t>: Terminologie (rovněž nesoulad s </a:t>
            </a:r>
            <a:r>
              <a:rPr lang="cs-CZ" sz="1800" dirty="0"/>
              <a:t>EN a ISO</a:t>
            </a:r>
            <a:r>
              <a:rPr lang="cs-CZ" sz="1800" dirty="0" smtClean="0"/>
              <a:t>!)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22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5"/>
          <p:cNvSpPr txBox="1">
            <a:spLocks/>
          </p:cNvSpPr>
          <p:nvPr/>
        </p:nvSpPr>
        <p:spPr bwMode="auto">
          <a:xfrm>
            <a:off x="753533" y="397933"/>
            <a:ext cx="7780867" cy="4867011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lum bright="32000" contrast="-34000"/>
            </a:blip>
            <a:stretch>
              <a:fillRect/>
            </a:stretch>
          </a:blip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4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2447925" y="578909"/>
            <a:ext cx="4867275" cy="678392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RD</a:t>
            </a:r>
            <a:endParaRPr lang="cs-CZ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100" dirty="0">
              <a:solidFill>
                <a:srgbClr val="1B1B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5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708" y="414867"/>
            <a:ext cx="8627534" cy="569618"/>
          </a:xfrm>
        </p:spPr>
        <p:txBody>
          <a:bodyPr>
            <a:normAutofit fontScale="90000"/>
          </a:bodyPr>
          <a:lstStyle/>
          <a:p>
            <a:r>
              <a:rPr lang="cs-CZ" sz="1800" dirty="0"/>
              <a:t>Rodinný dům – rekuperace – solární systém 10 </a:t>
            </a:r>
            <a:r>
              <a:rPr lang="cs-CZ" sz="1800" cap="none" dirty="0"/>
              <a:t>m</a:t>
            </a:r>
            <a:r>
              <a:rPr lang="cs-CZ" sz="1800" baseline="30000" dirty="0"/>
              <a:t>2</a:t>
            </a:r>
            <a:r>
              <a:rPr lang="cs-CZ" sz="1800" dirty="0"/>
              <a:t> –  PTV </a:t>
            </a:r>
            <a:r>
              <a:rPr lang="cs-CZ" sz="1800" cap="none" dirty="0"/>
              <a:t>z</a:t>
            </a:r>
            <a:r>
              <a:rPr lang="cs-CZ" sz="1800" dirty="0"/>
              <a:t> 20% elektr. proudem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553703" y="1193802"/>
          <a:ext cx="8017932" cy="45042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3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5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5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54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54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64274">
                <a:tc>
                  <a:txBody>
                    <a:bodyPr/>
                    <a:lstStyle/>
                    <a:p>
                      <a:r>
                        <a:rPr lang="cs-CZ" sz="1400" dirty="0"/>
                        <a:t>Zdroj vytápění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U</a:t>
                      </a:r>
                      <a:r>
                        <a:rPr lang="cs-CZ" sz="1400" baseline="-25000" dirty="0" err="1"/>
                        <a:t>em</a:t>
                      </a:r>
                      <a:r>
                        <a:rPr lang="cs-CZ" sz="1400" baseline="-25000" dirty="0"/>
                        <a:t> </a:t>
                      </a:r>
                    </a:p>
                    <a:p>
                      <a:r>
                        <a:rPr lang="cs-CZ" sz="1400" baseline="0" dirty="0"/>
                        <a:t> </a:t>
                      </a:r>
                    </a:p>
                    <a:p>
                      <a:r>
                        <a:rPr lang="cs-CZ" sz="1100" baseline="0" dirty="0"/>
                        <a:t>W/m</a:t>
                      </a:r>
                      <a:r>
                        <a:rPr lang="cs-CZ" sz="1100" baseline="30000" dirty="0"/>
                        <a:t>2</a:t>
                      </a:r>
                      <a:r>
                        <a:rPr lang="cs-CZ" sz="1100" baseline="0" dirty="0"/>
                        <a:t>K</a:t>
                      </a:r>
                    </a:p>
                    <a:p>
                      <a:endParaRPr lang="cs-CZ" sz="1400" baseline="-250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MRPT</a:t>
                      </a:r>
                    </a:p>
                    <a:p>
                      <a:endParaRPr lang="cs-CZ" sz="1400" dirty="0"/>
                    </a:p>
                    <a:p>
                      <a:r>
                        <a:rPr lang="cs-CZ" sz="1100" dirty="0" smtClean="0"/>
                        <a:t>kWh/m</a:t>
                      </a:r>
                      <a:r>
                        <a:rPr lang="cs-CZ" sz="1100" baseline="30000" dirty="0" smtClean="0"/>
                        <a:t>2</a:t>
                      </a:r>
                      <a:r>
                        <a:rPr lang="cs-CZ" sz="1100" dirty="0" smtClean="0"/>
                        <a:t>.a</a:t>
                      </a:r>
                      <a:endParaRPr lang="cs-CZ" sz="11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Spotřeba tepla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/>
                        <a:t>kWh/m</a:t>
                      </a:r>
                      <a:r>
                        <a:rPr lang="cs-CZ" sz="1100" baseline="30000" dirty="0" smtClean="0"/>
                        <a:t>2</a:t>
                      </a:r>
                      <a:r>
                        <a:rPr lang="cs-CZ" sz="1100" dirty="0" smtClean="0"/>
                        <a:t>.a</a:t>
                      </a:r>
                      <a:endParaRPr lang="cs-CZ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Spotřeba větrání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kWh/m</a:t>
                      </a:r>
                      <a:r>
                        <a:rPr lang="cs-CZ" sz="1200" baseline="30000" dirty="0" smtClean="0"/>
                        <a:t>2</a:t>
                      </a:r>
                      <a:r>
                        <a:rPr lang="cs-CZ" sz="1200" dirty="0" smtClean="0"/>
                        <a:t>.a</a:t>
                      </a:r>
                      <a:endParaRPr lang="cs-CZ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Spotřeba TV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kWh/m</a:t>
                      </a:r>
                      <a:r>
                        <a:rPr lang="cs-CZ" sz="1200" baseline="30000" dirty="0" smtClean="0"/>
                        <a:t>2</a:t>
                      </a:r>
                      <a:r>
                        <a:rPr lang="cs-CZ" sz="1200" dirty="0" smtClean="0"/>
                        <a:t>.a</a:t>
                      </a:r>
                      <a:endParaRPr lang="cs-CZ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  <a:p>
                      <a:r>
                        <a:rPr lang="cs-CZ" sz="1400" dirty="0" smtClean="0"/>
                        <a:t>Primární energie</a:t>
                      </a:r>
                      <a:endParaRPr lang="cs-CZ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kWh/m</a:t>
                      </a:r>
                      <a:r>
                        <a:rPr lang="cs-CZ" sz="1200" baseline="30000" dirty="0" smtClean="0"/>
                        <a:t>2</a:t>
                      </a:r>
                      <a:r>
                        <a:rPr lang="cs-CZ" sz="1200" dirty="0" smtClean="0"/>
                        <a:t>.a</a:t>
                      </a:r>
                      <a:endParaRPr lang="cs-CZ" sz="1200" dirty="0"/>
                    </a:p>
                    <a:p>
                      <a:endParaRPr lang="cs-CZ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969">
                <a:tc>
                  <a:txBody>
                    <a:bodyPr/>
                    <a:lstStyle/>
                    <a:p>
                      <a:r>
                        <a:rPr lang="cs-CZ" sz="1400" b="1" dirty="0"/>
                        <a:t>Kotel na hnědé uhlí</a:t>
                      </a:r>
                      <a:endParaRPr lang="cs-CZ" sz="1400" b="1" baseline="0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0,17</a:t>
                      </a:r>
                      <a:endParaRPr lang="cs-CZ" sz="1400" b="1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62</a:t>
                      </a:r>
                      <a:endParaRPr lang="cs-CZ" sz="1400" b="1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103</a:t>
                      </a:r>
                      <a:endParaRPr lang="cs-CZ" sz="1400" b="1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4</a:t>
                      </a:r>
                      <a:endParaRPr lang="cs-CZ" sz="1400" b="1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27</a:t>
                      </a:r>
                      <a:endParaRPr lang="cs-CZ" sz="1400" b="1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169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078">
                <a:tc>
                  <a:txBody>
                    <a:bodyPr/>
                    <a:lstStyle/>
                    <a:p>
                      <a:r>
                        <a:rPr lang="cs-CZ" sz="1400" b="1" dirty="0"/>
                        <a:t>Tepelné čerpadlo vzduch - voda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0,17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62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82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4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23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126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819">
                <a:tc>
                  <a:txBody>
                    <a:bodyPr/>
                    <a:lstStyle/>
                    <a:p>
                      <a:r>
                        <a:rPr lang="cs-CZ" sz="1400" b="1" dirty="0"/>
                        <a:t>Kotel na </a:t>
                      </a:r>
                      <a:r>
                        <a:rPr lang="cs-CZ" sz="1400" b="1" dirty="0" err="1"/>
                        <a:t>peletky</a:t>
                      </a:r>
                      <a:endParaRPr lang="cs-CZ" sz="14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0,17</a:t>
                      </a:r>
                      <a:endParaRPr lang="cs-CZ" sz="14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62</a:t>
                      </a:r>
                      <a:endParaRPr lang="cs-CZ" sz="14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103</a:t>
                      </a:r>
                      <a:endParaRPr lang="cs-CZ" sz="14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4</a:t>
                      </a:r>
                      <a:endParaRPr lang="cs-CZ" sz="14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27</a:t>
                      </a:r>
                      <a:endParaRPr lang="cs-CZ" sz="14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61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125">
                <a:tc>
                  <a:txBody>
                    <a:bodyPr/>
                    <a:lstStyle/>
                    <a:p>
                      <a:r>
                        <a:rPr lang="cs-CZ" sz="1400" b="1" dirty="0"/>
                        <a:t>Kotel na zemní plyn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0,17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62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108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27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166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A157D15F-1B81-4AC2-8266-A12818A2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EF52D-CBA0-4CBE-982F-66AB1FC52C4C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476570" y="5698067"/>
            <a:ext cx="6172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>
                <a:solidFill>
                  <a:srgbClr val="FF0000"/>
                </a:solidFill>
              </a:rPr>
              <a:t>Požadavek na maximální množství neobnovitelné primární energie</a:t>
            </a:r>
          </a:p>
          <a:p>
            <a:pPr algn="ctr"/>
            <a:r>
              <a:rPr lang="cs-CZ" sz="1500" b="1" dirty="0">
                <a:solidFill>
                  <a:srgbClr val="FF0000"/>
                </a:solidFill>
              </a:rPr>
              <a:t>MNPE </a:t>
            </a:r>
            <a:r>
              <a:rPr lang="cs-CZ" sz="1500" b="1" baseline="-25000" dirty="0" err="1">
                <a:solidFill>
                  <a:srgbClr val="FF0000"/>
                </a:solidFill>
              </a:rPr>
              <a:t>max</a:t>
            </a:r>
            <a:r>
              <a:rPr lang="cs-CZ" sz="1500" b="1" dirty="0">
                <a:solidFill>
                  <a:srgbClr val="FF0000"/>
                </a:solidFill>
              </a:rPr>
              <a:t> =  50 – 65  kWh/m</a:t>
            </a:r>
            <a:r>
              <a:rPr lang="cs-CZ" sz="1500" b="1" baseline="30000" dirty="0">
                <a:solidFill>
                  <a:srgbClr val="FF0000"/>
                </a:solidFill>
              </a:rPr>
              <a:t>2</a:t>
            </a:r>
            <a:r>
              <a:rPr lang="cs-CZ" sz="1500" b="1" dirty="0">
                <a:solidFill>
                  <a:srgbClr val="FF0000"/>
                </a:solidFill>
              </a:rPr>
              <a:t>.a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A569A5C-0664-4543-8776-5EBD36056C3C}"/>
              </a:ext>
            </a:extLst>
          </p:cNvPr>
          <p:cNvSpPr/>
          <p:nvPr/>
        </p:nvSpPr>
        <p:spPr>
          <a:xfrm>
            <a:off x="558797" y="4332552"/>
            <a:ext cx="8017932" cy="4786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grpSp>
        <p:nvGrpSpPr>
          <p:cNvPr id="9" name="Skupina 8"/>
          <p:cNvGrpSpPr/>
          <p:nvPr/>
        </p:nvGrpSpPr>
        <p:grpSpPr>
          <a:xfrm>
            <a:off x="8599559" y="2455725"/>
            <a:ext cx="175418" cy="501126"/>
            <a:chOff x="8632824" y="2397125"/>
            <a:chExt cx="175418" cy="501126"/>
          </a:xfrm>
        </p:grpSpPr>
        <p:sp>
          <p:nvSpPr>
            <p:cNvPr id="6" name="Rovnoramenný trojúhelník 5"/>
            <p:cNvSpPr/>
            <p:nvPr/>
          </p:nvSpPr>
          <p:spPr>
            <a:xfrm rot="10800000">
              <a:off x="8632824" y="2397125"/>
              <a:ext cx="175418" cy="320675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8666089" y="2785976"/>
              <a:ext cx="108888" cy="11227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8599559" y="3445934"/>
            <a:ext cx="175418" cy="501126"/>
            <a:chOff x="8632824" y="2397125"/>
            <a:chExt cx="175418" cy="501126"/>
          </a:xfrm>
        </p:grpSpPr>
        <p:sp>
          <p:nvSpPr>
            <p:cNvPr id="11" name="Rovnoramenný trojúhelník 10"/>
            <p:cNvSpPr/>
            <p:nvPr/>
          </p:nvSpPr>
          <p:spPr>
            <a:xfrm rot="10800000">
              <a:off x="8632824" y="2397125"/>
              <a:ext cx="175418" cy="320675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8666089" y="2785976"/>
              <a:ext cx="108888" cy="11227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8599559" y="5075557"/>
            <a:ext cx="175418" cy="501126"/>
            <a:chOff x="8632824" y="2397125"/>
            <a:chExt cx="175418" cy="501126"/>
          </a:xfrm>
        </p:grpSpPr>
        <p:sp>
          <p:nvSpPr>
            <p:cNvPr id="14" name="Rovnoramenný trojúhelník 13"/>
            <p:cNvSpPr/>
            <p:nvPr/>
          </p:nvSpPr>
          <p:spPr>
            <a:xfrm rot="10800000">
              <a:off x="8632824" y="2397125"/>
              <a:ext cx="175418" cy="320675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8666089" y="2785976"/>
              <a:ext cx="108888" cy="11227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7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7501" y="539589"/>
            <a:ext cx="7869058" cy="455968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RD </a:t>
            </a:r>
            <a:r>
              <a:rPr lang="cs-CZ" cap="none" dirty="0"/>
              <a:t>s</a:t>
            </a:r>
            <a:r>
              <a:rPr lang="cs-CZ" dirty="0"/>
              <a:t> tepelným čerpadlem vzduch - voda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577503" y="995559"/>
          <a:ext cx="8016165" cy="4283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3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3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3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3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456"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Kriterium</a:t>
                      </a: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 Plocha solárních kolektorů</a:t>
                      </a:r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73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10 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20 m</a:t>
                      </a:r>
                      <a:r>
                        <a:rPr lang="cs-CZ" sz="1400" baseline="30000" dirty="0"/>
                        <a:t>2</a:t>
                      </a:r>
                      <a:endParaRPr lang="cs-CZ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30 m</a:t>
                      </a:r>
                      <a:r>
                        <a:rPr lang="cs-CZ" sz="1400" baseline="30000" dirty="0"/>
                        <a:t>2</a:t>
                      </a:r>
                      <a:endParaRPr lang="cs-CZ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m</a:t>
                      </a:r>
                      <a:r>
                        <a:rPr lang="cs-CZ" sz="1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sz="1400" b="1" baseline="30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960">
                <a:tc>
                  <a:txBody>
                    <a:bodyPr/>
                    <a:lstStyle/>
                    <a:p>
                      <a:r>
                        <a:rPr lang="cs-CZ" sz="1400" dirty="0" err="1"/>
                        <a:t>U</a:t>
                      </a:r>
                      <a:r>
                        <a:rPr lang="cs-CZ" sz="1400" baseline="-25000" dirty="0" err="1"/>
                        <a:t>em</a:t>
                      </a:r>
                      <a:endParaRPr lang="cs-CZ" sz="1400" baseline="-25000" dirty="0"/>
                    </a:p>
                    <a:p>
                      <a:r>
                        <a:rPr lang="cs-CZ" sz="1400" dirty="0"/>
                        <a:t>(W/m</a:t>
                      </a:r>
                      <a:r>
                        <a:rPr lang="cs-CZ" sz="1400" baseline="30000" dirty="0"/>
                        <a:t>2</a:t>
                      </a:r>
                      <a:r>
                        <a:rPr lang="cs-CZ" sz="1400" dirty="0"/>
                        <a:t>K)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0,18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0,18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0,18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0,18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9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MRPT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(</a:t>
                      </a:r>
                      <a:r>
                        <a:rPr lang="cs-CZ" sz="1400" dirty="0" smtClean="0"/>
                        <a:t>kWh/m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dirty="0" smtClean="0"/>
                        <a:t>.a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62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960">
                <a:tc>
                  <a:txBody>
                    <a:bodyPr/>
                    <a:lstStyle/>
                    <a:p>
                      <a:r>
                        <a:rPr lang="cs-CZ" sz="1400" dirty="0"/>
                        <a:t>Teplo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(</a:t>
                      </a:r>
                      <a:r>
                        <a:rPr lang="cs-CZ" sz="1400" dirty="0" smtClean="0"/>
                        <a:t>kWh/m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dirty="0" smtClean="0"/>
                        <a:t>.a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82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960">
                <a:tc>
                  <a:txBody>
                    <a:bodyPr/>
                    <a:lstStyle/>
                    <a:p>
                      <a:r>
                        <a:rPr lang="cs-CZ" sz="1400" dirty="0"/>
                        <a:t>Větrání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(</a:t>
                      </a:r>
                      <a:r>
                        <a:rPr lang="cs-CZ" sz="1400" dirty="0" smtClean="0"/>
                        <a:t>kWh/m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dirty="0" smtClean="0"/>
                        <a:t>.a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960">
                <a:tc>
                  <a:txBody>
                    <a:bodyPr/>
                    <a:lstStyle/>
                    <a:p>
                      <a:r>
                        <a:rPr lang="cs-CZ" sz="1400" dirty="0"/>
                        <a:t>Teplá voda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(</a:t>
                      </a:r>
                      <a:r>
                        <a:rPr lang="cs-CZ" sz="1400" dirty="0" smtClean="0"/>
                        <a:t>kWh/m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dirty="0" smtClean="0"/>
                        <a:t>.a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23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9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MNPE – primární energie</a:t>
                      </a:r>
                      <a:endParaRPr lang="cs-CZ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(</a:t>
                      </a:r>
                      <a:r>
                        <a:rPr lang="cs-CZ" sz="1400" dirty="0" smtClean="0"/>
                        <a:t>kWh/m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dirty="0" smtClean="0"/>
                        <a:t>.a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118 &gt; 65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 &gt; 65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79 &gt; 65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59 &lt; 65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C6F6FA7E-782B-4B03-96FD-BE1AACB2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EF52D-CBA0-4CBE-982F-66AB1FC52C4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66913" y="5365734"/>
            <a:ext cx="4914900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 neobnovitelné primární energie hodnocené budovy pro elektřinu…………..  3,0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C6D0945C-E46D-46A8-AF99-071F9B2A245E}"/>
              </a:ext>
            </a:extLst>
          </p:cNvPr>
          <p:cNvSpPr/>
          <p:nvPr/>
        </p:nvSpPr>
        <p:spPr>
          <a:xfrm>
            <a:off x="7182115" y="1388534"/>
            <a:ext cx="1264444" cy="3748972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7517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844" y="369575"/>
            <a:ext cx="8079581" cy="454274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Faktory primární energie podle EN ISO 52000-1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8296D8C-C66C-4700-BE86-F9C83CD3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26</a:t>
            </a:fld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5170" y="5587725"/>
            <a:ext cx="892492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350" dirty="0"/>
              <a:t>V tabulce je uveden PEF použitý v nařízení o stavebnictví v několika evropských členských státech a výchozí hodnoty normy </a:t>
            </a:r>
            <a:r>
              <a:rPr lang="cs-CZ" sz="1350" b="1" dirty="0">
                <a:solidFill>
                  <a:srgbClr val="C00000"/>
                </a:solidFill>
              </a:rPr>
              <a:t>EN-ISO 52000-1 "Energetická účinnost budov - Celkové posouzení EPB - Část 1: Obecný rámec a postupy"</a:t>
            </a:r>
            <a:r>
              <a:rPr lang="cs-CZ" sz="1350" dirty="0"/>
              <a:t>. </a:t>
            </a:r>
          </a:p>
        </p:txBody>
      </p:sp>
      <p:sp>
        <p:nvSpPr>
          <p:cNvPr id="9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2500" y="6449324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892" t="15981" r="25320" b="17928"/>
          <a:stretch/>
        </p:blipFill>
        <p:spPr>
          <a:xfrm>
            <a:off x="1909852" y="823849"/>
            <a:ext cx="5315563" cy="441010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8EE2885-E845-458E-A195-39EE2C9D3E6C}"/>
              </a:ext>
            </a:extLst>
          </p:cNvPr>
          <p:cNvSpPr/>
          <p:nvPr/>
        </p:nvSpPr>
        <p:spPr>
          <a:xfrm>
            <a:off x="2013959" y="4879135"/>
            <a:ext cx="5088298" cy="3452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4369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CEBB5AEE-4599-4DCB-9215-C58C96FD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38" y="227065"/>
            <a:ext cx="8709434" cy="466281"/>
          </a:xfrm>
        </p:spPr>
        <p:txBody>
          <a:bodyPr wrap="square">
            <a:spAutoFit/>
          </a:bodyPr>
          <a:lstStyle/>
          <a:p>
            <a:pPr marL="34290" indent="0">
              <a:buNone/>
            </a:pPr>
            <a:r>
              <a:rPr lang="cs-CZ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jak vypadá to vypadá u našich sousedů v Německu 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27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b="35313"/>
          <a:stretch/>
        </p:blipFill>
        <p:spPr>
          <a:xfrm>
            <a:off x="380247" y="896754"/>
            <a:ext cx="8283921" cy="294886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0247" y="951876"/>
            <a:ext cx="8437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Čistá výroba elektřiny pro veřejné dodávky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elektřiny, první pol. 2018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5637" y="3204461"/>
            <a:ext cx="81209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jádro         </a:t>
            </a:r>
            <a:r>
              <a:rPr lang="cs-CZ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hn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uhlí       č. uhlí          plyn            voda        biomasa        vítr           slunce    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26338" y="4766594"/>
            <a:ext cx="869132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Německo si </a:t>
            </a:r>
            <a:r>
              <a:rPr lang="cs-CZ" sz="1600" dirty="0" smtClean="0">
                <a:solidFill>
                  <a:schemeClr val="tx2"/>
                </a:solidFill>
              </a:rPr>
              <a:t>zakázalo </a:t>
            </a:r>
            <a:r>
              <a:rPr lang="cs-CZ" sz="1600" dirty="0">
                <a:solidFill>
                  <a:schemeClr val="tx2"/>
                </a:solidFill>
              </a:rPr>
              <a:t>jaderné </a:t>
            </a:r>
            <a:r>
              <a:rPr lang="cs-CZ" sz="1600" dirty="0" smtClean="0">
                <a:solidFill>
                  <a:schemeClr val="tx2"/>
                </a:solidFill>
              </a:rPr>
              <a:t>a staré černo </a:t>
            </a:r>
            <a:r>
              <a:rPr lang="cs-CZ" sz="1600" dirty="0">
                <a:solidFill>
                  <a:schemeClr val="tx2"/>
                </a:solidFill>
              </a:rPr>
              <a:t>i </a:t>
            </a:r>
            <a:r>
              <a:rPr lang="cs-CZ" sz="1600" dirty="0" smtClean="0">
                <a:solidFill>
                  <a:schemeClr val="tx2"/>
                </a:solidFill>
              </a:rPr>
              <a:t>hnědouhelné elektrárny: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bude </a:t>
            </a:r>
            <a:r>
              <a:rPr lang="cs-CZ" sz="1600" dirty="0">
                <a:solidFill>
                  <a:schemeClr val="tx2"/>
                </a:solidFill>
              </a:rPr>
              <a:t>muset nahradit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cs-CZ" sz="1600" dirty="0">
                <a:solidFill>
                  <a:schemeClr val="tx2"/>
                </a:solidFill>
              </a:rPr>
              <a:t>  své současné  elektrárenské produkce  jinými </a:t>
            </a:r>
            <a:r>
              <a:rPr lang="cs-CZ" sz="1600" dirty="0" smtClean="0">
                <a:solidFill>
                  <a:schemeClr val="tx2"/>
                </a:solidFill>
              </a:rPr>
              <a:t>zdroji - stabilními</a:t>
            </a:r>
            <a:r>
              <a:rPr lang="cs-CZ" sz="1600" dirty="0">
                <a:solidFill>
                  <a:schemeClr val="tx2"/>
                </a:solidFill>
              </a:rPr>
              <a:t>, </a:t>
            </a:r>
            <a:r>
              <a:rPr lang="cs-CZ" sz="1600" dirty="0" smtClean="0">
                <a:solidFill>
                  <a:schemeClr val="tx2"/>
                </a:solidFill>
              </a:rPr>
              <a:t>které </a:t>
            </a:r>
            <a:r>
              <a:rPr lang="cs-CZ" sz="1600" dirty="0">
                <a:solidFill>
                  <a:schemeClr val="tx2"/>
                </a:solidFill>
              </a:rPr>
              <a:t>drží celou energetickou soustavu a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nepodléhají nahodilým  výkyvům typu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počasí !!!</a:t>
            </a:r>
            <a:endParaRPr lang="cs-CZ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Vedle</a:t>
            </a:r>
            <a:r>
              <a:rPr lang="cs-CZ" sz="1600" dirty="0">
                <a:solidFill>
                  <a:schemeClr val="tx2"/>
                </a:solidFill>
              </a:rPr>
              <a:t>  </a:t>
            </a:r>
            <a:r>
              <a:rPr lang="cs-CZ" sz="1600" dirty="0" smtClean="0">
                <a:solidFill>
                  <a:schemeClr val="tx2"/>
                </a:solidFill>
              </a:rPr>
              <a:t>toho</a:t>
            </a:r>
            <a:r>
              <a:rPr lang="cs-CZ" sz="1600" dirty="0">
                <a:solidFill>
                  <a:schemeClr val="tx2"/>
                </a:solidFill>
              </a:rPr>
              <a:t>  </a:t>
            </a:r>
            <a:r>
              <a:rPr lang="cs-CZ" sz="1600" dirty="0" smtClean="0">
                <a:solidFill>
                  <a:schemeClr val="tx2"/>
                </a:solidFill>
              </a:rPr>
              <a:t>chce</a:t>
            </a:r>
            <a:r>
              <a:rPr lang="cs-CZ" sz="1600" dirty="0">
                <a:solidFill>
                  <a:schemeClr val="tx2"/>
                </a:solidFill>
              </a:rPr>
              <a:t>  omezovat  spalovací  trakci </a:t>
            </a:r>
            <a:r>
              <a:rPr lang="cs-CZ" sz="1600" dirty="0" smtClean="0">
                <a:solidFill>
                  <a:schemeClr val="tx2"/>
                </a:solidFill>
              </a:rPr>
              <a:t>u automobilů a</a:t>
            </a:r>
            <a:r>
              <a:rPr lang="cs-CZ" sz="1600" dirty="0">
                <a:solidFill>
                  <a:schemeClr val="tx2"/>
                </a:solidFill>
              </a:rPr>
              <a:t>  hodlá  přejít do roku  2030 na </a:t>
            </a:r>
            <a:r>
              <a:rPr lang="cs-CZ" sz="1600" dirty="0" err="1">
                <a:solidFill>
                  <a:schemeClr val="tx2"/>
                </a:solidFill>
              </a:rPr>
              <a:t>elektromobilitu</a:t>
            </a:r>
            <a:r>
              <a:rPr lang="cs-CZ" sz="1600" dirty="0">
                <a:solidFill>
                  <a:schemeClr val="tx2"/>
                </a:solidFill>
              </a:rPr>
              <a:t>. Takže  nápor  na produkci </a:t>
            </a:r>
            <a:r>
              <a:rPr lang="cs-CZ" sz="1600" dirty="0" smtClean="0">
                <a:solidFill>
                  <a:schemeClr val="tx2"/>
                </a:solidFill>
              </a:rPr>
              <a:t>elektřiny</a:t>
            </a:r>
            <a:r>
              <a:rPr lang="cs-CZ" sz="1600" dirty="0">
                <a:solidFill>
                  <a:schemeClr val="tx2"/>
                </a:solidFill>
              </a:rPr>
              <a:t>  mohutně poroste.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7078" y="3658304"/>
            <a:ext cx="851025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Grafik: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. Burger, Fraunhofer ISE; </a:t>
            </a:r>
            <a:endParaRPr lang="cs-CZ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: DESTATIS und Leipziger Strombörse EEX, energetisch korrigierte Werte</a:t>
            </a:r>
            <a:endParaRPr lang="cs-CZ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ový bublinový popisek 14"/>
          <p:cNvSpPr/>
          <p:nvPr/>
        </p:nvSpPr>
        <p:spPr>
          <a:xfrm>
            <a:off x="971552" y="1392134"/>
            <a:ext cx="2921440" cy="2245259"/>
          </a:xfrm>
          <a:prstGeom prst="wedgeRectCallout">
            <a:avLst>
              <a:gd name="adj1" fmla="val 166654"/>
              <a:gd name="adj2" fmla="val -4676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517207" y="1161301"/>
            <a:ext cx="150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af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65784"/>
              </p:ext>
            </p:extLst>
          </p:nvPr>
        </p:nvGraphicFramePr>
        <p:xfrm>
          <a:off x="5232903" y="3742684"/>
          <a:ext cx="3787180" cy="25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87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  <p:bldP spid="16" grpId="0" animBg="1"/>
      <p:bldGraphic spid="1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CEBB5AEE-4599-4DCB-9215-C58C96FD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84" y="342340"/>
            <a:ext cx="8709434" cy="466281"/>
          </a:xfrm>
        </p:spPr>
        <p:txBody>
          <a:bodyPr wrap="square">
            <a:spAutoFit/>
          </a:bodyPr>
          <a:lstStyle/>
          <a:p>
            <a:pPr marL="34290" indent="0">
              <a:buNone/>
            </a:pPr>
            <a:r>
              <a:rPr lang="cs-CZ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jak vypadá to vypadá u našich sousedů v Německu 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28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52675" y="1229689"/>
            <a:ext cx="8474043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Němci sice </a:t>
            </a:r>
            <a:r>
              <a:rPr lang="cs-CZ" sz="1600" dirty="0"/>
              <a:t>zavřeli poslední </a:t>
            </a:r>
            <a:r>
              <a:rPr lang="cs-CZ" sz="1600" dirty="0" smtClean="0"/>
              <a:t>hlubinný uhelný </a:t>
            </a:r>
            <a:r>
              <a:rPr lang="cs-CZ" sz="1600" dirty="0"/>
              <a:t>důl, přitom ale zůstaly a prosperují i nadále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povrchové hnědouhelné lomy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Garzweiler</a:t>
            </a:r>
            <a:r>
              <a:rPr lang="cs-CZ" sz="1600" dirty="0" smtClean="0"/>
              <a:t> a </a:t>
            </a:r>
            <a:r>
              <a:rPr lang="cs-CZ" sz="1600" dirty="0" err="1" smtClean="0"/>
              <a:t>Hambach</a:t>
            </a:r>
            <a:r>
              <a:rPr lang="cs-CZ" sz="1600" dirty="0" smtClean="0"/>
              <a:t>) a </a:t>
            </a:r>
            <a:r>
              <a:rPr lang="cs-CZ" sz="1600" dirty="0"/>
              <a:t>dělají </a:t>
            </a:r>
            <a:r>
              <a:rPr lang="cs-CZ" sz="1600" dirty="0" smtClean="0"/>
              <a:t>dokonce </a:t>
            </a:r>
            <a:r>
              <a:rPr lang="cs-CZ" sz="1600" dirty="0"/>
              <a:t>dalekosáhlé plány na rozšíření </a:t>
            </a:r>
            <a:r>
              <a:rPr lang="cs-CZ" sz="1600" dirty="0" smtClean="0"/>
              <a:t>výroby</a:t>
            </a:r>
            <a:endParaRPr lang="cs-CZ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jen </a:t>
            </a:r>
            <a:r>
              <a:rPr lang="cs-CZ" sz="1600" dirty="0"/>
              <a:t>za poslední tři roky bylo v Německu z vesnic ležících v hranicích hnědouhelných revírů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vystěhováno přes 40 tisíc lidí</a:t>
            </a:r>
            <a:r>
              <a:rPr lang="cs-CZ" sz="1600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jestliže </a:t>
            </a:r>
            <a:r>
              <a:rPr lang="cs-CZ" sz="1600" dirty="0"/>
              <a:t>byl plán výroby až 20 </a:t>
            </a:r>
            <a:r>
              <a:rPr lang="cs-CZ" sz="1600" dirty="0" smtClean="0"/>
              <a:t>% </a:t>
            </a:r>
            <a:r>
              <a:rPr lang="cs-CZ" sz="1600" dirty="0"/>
              <a:t>elektřiny za pomoci obnovitelných zdrojů do roku 2020 splněn, další cíl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50 %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roku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mlhavý</a:t>
            </a:r>
            <a:r>
              <a:rPr lang="cs-CZ" sz="1600" dirty="0"/>
              <a:t> 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plánovalo </a:t>
            </a:r>
            <a:r>
              <a:rPr lang="cs-CZ" sz="1600" dirty="0"/>
              <a:t>se, že zámožní Němci nakoupí do roku 2020 nejméně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 elektromobilů</a:t>
            </a:r>
            <a:r>
              <a:rPr lang="cs-CZ" sz="1600" dirty="0"/>
              <a:t>, ve skutečnosti se k tomuto ukazateli nepodařilo ani přiblížit.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Němci </a:t>
            </a:r>
            <a:r>
              <a:rPr lang="cs-CZ" sz="1600" dirty="0"/>
              <a:t>by ale nebyli Němci, kdyby všechno důkladně nespočítali a nezačali hledat optimální </a:t>
            </a:r>
            <a:r>
              <a:rPr lang="cs-CZ" sz="1600" dirty="0" smtClean="0"/>
              <a:t>řešení - do </a:t>
            </a:r>
            <a:r>
              <a:rPr lang="cs-CZ" sz="1600" dirty="0"/>
              <a:t>původně zeleného </a:t>
            </a:r>
            <a:r>
              <a:rPr lang="cs-CZ" sz="1600" dirty="0" smtClean="0"/>
              <a:t>projektu: „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Energetický obrat - růst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blahobyt bez ropy a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uranu</a:t>
            </a:r>
            <a:r>
              <a:rPr lang="cs-CZ" sz="1600" dirty="0" smtClean="0"/>
              <a:t>“, </a:t>
            </a:r>
            <a:r>
              <a:rPr lang="cs-CZ" sz="1600" dirty="0"/>
              <a:t>zařadili </a:t>
            </a:r>
            <a:r>
              <a:rPr lang="cs-CZ" sz="1600" dirty="0" smtClean="0"/>
              <a:t>výstavbu </a:t>
            </a:r>
            <a:r>
              <a:rPr lang="cs-CZ" sz="1600" dirty="0"/>
              <a:t>nových tepelných </a:t>
            </a:r>
            <a:r>
              <a:rPr lang="cs-CZ" sz="1600" dirty="0" smtClean="0"/>
              <a:t>elektráren -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čtyř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hnědé uhlí a dvaceti šesti na černé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uhlí </a:t>
            </a:r>
            <a:r>
              <a:rPr lang="cs-CZ" sz="1600" dirty="0" smtClean="0"/>
              <a:t>(</a:t>
            </a:r>
            <a:r>
              <a:rPr lang="cs-CZ" sz="1600" dirty="0"/>
              <a:t>podle finských technologií, které </a:t>
            </a:r>
            <a:r>
              <a:rPr lang="cs-CZ" sz="1600" dirty="0" smtClean="0"/>
              <a:t>minimalizují </a:t>
            </a:r>
            <a:r>
              <a:rPr lang="cs-CZ" sz="1600" dirty="0"/>
              <a:t>všechny záporné </a:t>
            </a:r>
            <a:r>
              <a:rPr lang="cs-CZ" sz="1600" dirty="0" smtClean="0"/>
              <a:t>účinky).</a:t>
            </a:r>
          </a:p>
        </p:txBody>
      </p:sp>
    </p:spTree>
    <p:extLst>
      <p:ext uri="{BB962C8B-B14F-4D97-AF65-F5344CB8AC3E}">
        <p14:creationId xmlns:p14="http://schemas.microsoft.com/office/powerpoint/2010/main" val="41463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CEBB5AEE-4599-4DCB-9215-C58C96FD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84" y="785943"/>
            <a:ext cx="8709434" cy="466281"/>
          </a:xfrm>
        </p:spPr>
        <p:txBody>
          <a:bodyPr wrap="square">
            <a:spAutoFit/>
          </a:bodyPr>
          <a:lstStyle/>
          <a:p>
            <a:pPr marL="34290" indent="0">
              <a:buNone/>
            </a:pPr>
            <a:r>
              <a:rPr lang="cs-CZ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jsou hlavní nevýhody obnovitelných zdrojů 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5A796E2-018F-46F9-A3FD-AA81777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29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52675" y="1673292"/>
            <a:ext cx="8474043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závislost na počasí </a:t>
            </a:r>
            <a:r>
              <a:rPr lang="cs-CZ" dirty="0" smtClean="0">
                <a:solidFill>
                  <a:schemeClr val="tx2"/>
                </a:solidFill>
              </a:rPr>
              <a:t>a zároveň nemožnost </a:t>
            </a:r>
            <a:r>
              <a:rPr lang="cs-CZ" dirty="0">
                <a:solidFill>
                  <a:schemeClr val="tx2"/>
                </a:solidFill>
              </a:rPr>
              <a:t>manévrování kapacitou </a:t>
            </a:r>
            <a:r>
              <a:rPr lang="cs-CZ" dirty="0" smtClean="0">
                <a:solidFill>
                  <a:schemeClr val="tx2"/>
                </a:solidFill>
              </a:rPr>
              <a:t>(existuje alespoň jedna ocelárna napájená </a:t>
            </a:r>
            <a:r>
              <a:rPr lang="cs-CZ" dirty="0">
                <a:solidFill>
                  <a:schemeClr val="tx2"/>
                </a:solidFill>
              </a:rPr>
              <a:t>větrníky nebo slunečními bateriemi</a:t>
            </a:r>
            <a:r>
              <a:rPr lang="cs-CZ" dirty="0" smtClean="0">
                <a:solidFill>
                  <a:schemeClr val="tx2"/>
                </a:solidFill>
              </a:rPr>
              <a:t>?)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naprosto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ztrátové</a:t>
            </a:r>
            <a:r>
              <a:rPr lang="cs-CZ" dirty="0" smtClean="0">
                <a:solidFill>
                  <a:schemeClr val="tx2"/>
                </a:solidFill>
              </a:rPr>
              <a:t> - v </a:t>
            </a:r>
            <a:r>
              <a:rPr lang="cs-CZ" dirty="0">
                <a:solidFill>
                  <a:schemeClr val="tx2"/>
                </a:solidFill>
              </a:rPr>
              <a:t>současné době není ani jeden alternativní zdroj elektrické energie s horizontem návratnosti </a:t>
            </a:r>
            <a:r>
              <a:rPr lang="cs-CZ" dirty="0" smtClean="0">
                <a:solidFill>
                  <a:schemeClr val="tx2"/>
                </a:solidFill>
              </a:rPr>
              <a:t>nižším než </a:t>
            </a:r>
            <a:r>
              <a:rPr lang="cs-CZ" dirty="0">
                <a:solidFill>
                  <a:schemeClr val="tx2"/>
                </a:solidFill>
              </a:rPr>
              <a:t>30 </a:t>
            </a:r>
            <a:r>
              <a:rPr lang="cs-CZ" dirty="0" smtClean="0">
                <a:solidFill>
                  <a:schemeClr val="tx2"/>
                </a:solidFill>
              </a:rPr>
              <a:t>let</a:t>
            </a:r>
          </a:p>
        </p:txBody>
      </p:sp>
    </p:spTree>
    <p:extLst>
      <p:ext uri="{BB962C8B-B14F-4D97-AF65-F5344CB8AC3E}">
        <p14:creationId xmlns:p14="http://schemas.microsoft.com/office/powerpoint/2010/main" val="18059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00051"/>
            <a:ext cx="8496300" cy="923924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Přehled dosud vydaných směrnic EU </a:t>
            </a:r>
            <a:br>
              <a:rPr lang="cs-CZ" sz="2800" dirty="0"/>
            </a:br>
            <a:r>
              <a:rPr lang="cs-CZ" sz="2800" cap="none" dirty="0"/>
              <a:t>v oblasti energetické náročnosti budov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F6F2D4C-3431-43C7-AC68-B7CCA354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55498"/>
            <a:ext cx="8343900" cy="384997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EP a RADY  2002/91/ES</a:t>
            </a: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o </a:t>
            </a:r>
            <a:r>
              <a:rPr lang="cs-CZ" sz="1800" dirty="0">
                <a:solidFill>
                  <a:srgbClr val="000000"/>
                </a:solidFill>
              </a:rPr>
              <a:t>energetické </a:t>
            </a:r>
            <a:r>
              <a:rPr lang="cs-CZ" sz="1800" dirty="0" smtClean="0">
                <a:solidFill>
                  <a:srgbClr val="000000"/>
                </a:solidFill>
              </a:rPr>
              <a:t>náročnosti budov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EP a RADY  2009/28/ES </a:t>
            </a:r>
            <a:r>
              <a:rPr lang="cs-CZ" sz="1800" dirty="0">
                <a:solidFill>
                  <a:srgbClr val="000000"/>
                </a:solidFill>
              </a:rPr>
              <a:t>o podpoře využívání energie z </a:t>
            </a:r>
            <a:r>
              <a:rPr lang="cs-CZ" sz="1800" dirty="0" smtClean="0">
                <a:solidFill>
                  <a:srgbClr val="000000"/>
                </a:solidFill>
              </a:rPr>
              <a:t>obnovitelných zdrojů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EP a RADY  2009/125/ES </a:t>
            </a:r>
            <a:r>
              <a:rPr lang="cs-CZ" sz="1800" dirty="0" smtClean="0">
                <a:solidFill>
                  <a:srgbClr val="000000"/>
                </a:solidFill>
              </a:rPr>
              <a:t>o </a:t>
            </a:r>
            <a:r>
              <a:rPr lang="cs-CZ" sz="1800" dirty="0">
                <a:solidFill>
                  <a:srgbClr val="000000"/>
                </a:solidFill>
              </a:rPr>
              <a:t>stanovení rámce pro určení požadavků na </a:t>
            </a:r>
            <a:r>
              <a:rPr lang="cs-CZ" sz="1800" dirty="0" err="1">
                <a:solidFill>
                  <a:srgbClr val="000000"/>
                </a:solidFill>
              </a:rPr>
              <a:t>ekodesign</a:t>
            </a:r>
            <a:r>
              <a:rPr lang="cs-CZ" sz="1800" dirty="0">
                <a:solidFill>
                  <a:srgbClr val="000000"/>
                </a:solidFill>
              </a:rPr>
              <a:t> výrobků spojených se spotřebou </a:t>
            </a:r>
            <a:r>
              <a:rPr lang="cs-CZ" sz="1800" dirty="0" smtClean="0">
                <a:solidFill>
                  <a:srgbClr val="000000"/>
                </a:solidFill>
              </a:rPr>
              <a:t>energie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EP a RADY   2010/30/EU</a:t>
            </a: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o </a:t>
            </a:r>
            <a:r>
              <a:rPr lang="cs-CZ" sz="1800" dirty="0">
                <a:solidFill>
                  <a:srgbClr val="000000"/>
                </a:solidFill>
              </a:rPr>
              <a:t>uvádění spotřeby energie a jiných zdrojů na energetických štítcích výrobků spojených se spotřebou energie a v normalizovaných informacích o </a:t>
            </a:r>
            <a:r>
              <a:rPr lang="cs-CZ" sz="1800" dirty="0" smtClean="0">
                <a:solidFill>
                  <a:srgbClr val="000000"/>
                </a:solidFill>
              </a:rPr>
              <a:t>výrobku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EP a RADY  2010/31/EU </a:t>
            </a:r>
            <a:r>
              <a:rPr lang="cs-CZ" sz="1800" dirty="0" smtClean="0">
                <a:solidFill>
                  <a:srgbClr val="000000"/>
                </a:solidFill>
              </a:rPr>
              <a:t>o </a:t>
            </a:r>
            <a:r>
              <a:rPr lang="cs-CZ" sz="1800" dirty="0">
                <a:solidFill>
                  <a:srgbClr val="000000"/>
                </a:solidFill>
              </a:rPr>
              <a:t>energetické náročnosti budov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EP a RADY  2012/27/EU </a:t>
            </a:r>
            <a:r>
              <a:rPr lang="cs-CZ" sz="1800" dirty="0" smtClean="0">
                <a:solidFill>
                  <a:srgbClr val="000000"/>
                </a:solidFill>
              </a:rPr>
              <a:t>o </a:t>
            </a:r>
            <a:r>
              <a:rPr lang="cs-CZ" sz="1800" dirty="0">
                <a:solidFill>
                  <a:srgbClr val="000000"/>
                </a:solidFill>
              </a:rPr>
              <a:t>energetické </a:t>
            </a:r>
            <a:r>
              <a:rPr lang="cs-CZ" sz="1800" dirty="0" smtClean="0">
                <a:solidFill>
                  <a:srgbClr val="000000"/>
                </a:solidFill>
              </a:rPr>
              <a:t>účinnosti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9F56486-1C79-4A7B-BE55-8416BD4F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3</a:t>
            </a:fld>
            <a:endParaRPr lang="cs-CZ" noProof="0" dirty="0"/>
          </a:p>
        </p:txBody>
      </p:sp>
      <p:sp>
        <p:nvSpPr>
          <p:cNvPr id="9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38150" y="4924425"/>
            <a:ext cx="7210619" cy="7810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52691" y="5705475"/>
            <a:ext cx="532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tyto dvě směrnice nahrazuje nová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2018/844/EU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6398BE-018F-4B1D-8A4A-E7F2CA01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143000"/>
            <a:ext cx="7200900" cy="1545038"/>
          </a:xfrm>
        </p:spPr>
        <p:txBody>
          <a:bodyPr>
            <a:normAutofit/>
          </a:bodyPr>
          <a:lstStyle/>
          <a:p>
            <a:r>
              <a:rPr lang="cs-CZ" sz="3000" dirty="0"/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D08DADE-81C6-4EEE-AD00-08DDBAD9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3302276"/>
            <a:ext cx="7200900" cy="930303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cs-CZ" dirty="0"/>
              <a:t>Ing. </a:t>
            </a:r>
            <a:r>
              <a:rPr lang="cs-CZ" dirty="0" smtClean="0"/>
              <a:t>Vladan Panovec, Ph.D.</a:t>
            </a:r>
            <a:endParaRPr lang="cs-CZ" dirty="0"/>
          </a:p>
          <a:p>
            <a:pPr marL="34290" indent="0">
              <a:buNone/>
            </a:pPr>
            <a:r>
              <a:rPr lang="cs-CZ" dirty="0" smtClean="0"/>
              <a:t>Centrum stavebního inženýrství a.s.</a:t>
            </a:r>
            <a:endParaRPr lang="cs-CZ" dirty="0"/>
          </a:p>
          <a:p>
            <a:pPr marL="34290" indent="0">
              <a:spcBef>
                <a:spcPts val="450"/>
              </a:spcBef>
              <a:buNone/>
            </a:pPr>
            <a:r>
              <a:rPr lang="cs-CZ" dirty="0" smtClean="0"/>
              <a:t>vpanovec@csizlin.cz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DC97E48-9E00-456C-A504-A42C19C4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30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29A536-23DC-4FEF-8888-4D591FA9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298479"/>
            <a:ext cx="8346558" cy="105022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rgbClr val="A85229"/>
                </a:solidFill>
              </a:rPr>
              <a:t>Směrnice EP </a:t>
            </a:r>
            <a:r>
              <a:rPr lang="cs-CZ" dirty="0"/>
              <a:t>a RADY </a:t>
            </a:r>
            <a:r>
              <a:rPr lang="cs-CZ" dirty="0" smtClean="0"/>
              <a:t>2018/844/EU </a:t>
            </a:r>
            <a:br>
              <a:rPr lang="cs-CZ" dirty="0" smtClean="0"/>
            </a:br>
            <a:r>
              <a:rPr lang="cs-CZ" sz="2000" cap="none" dirty="0" smtClean="0"/>
              <a:t>kterou </a:t>
            </a:r>
            <a:r>
              <a:rPr lang="cs-CZ" sz="2000" cap="none" dirty="0"/>
              <a:t>se mění Směrnice 2010/31/EU o energetické náročnosti budov a Směrnice 2012/27/EU o energetické účinnosti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CAD8611-1221-413B-AF7C-58010C80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1550273"/>
            <a:ext cx="8272130" cy="283049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2"/>
                </a:solidFill>
              </a:rPr>
              <a:t>EU </a:t>
            </a:r>
            <a:r>
              <a:rPr lang="cs-CZ" sz="1800" dirty="0">
                <a:solidFill>
                  <a:schemeClr val="tx2"/>
                </a:solidFill>
              </a:rPr>
              <a:t>se zavázala, že vytvoří udržitelný, konkurenceschopný, bezpečný a dekarbonizovaný energetický systém. </a:t>
            </a:r>
            <a:endParaRPr lang="cs-CZ" sz="18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2"/>
                </a:solidFill>
              </a:rPr>
              <a:t>stanoví </a:t>
            </a:r>
            <a:r>
              <a:rPr lang="cs-CZ" sz="1800" dirty="0">
                <a:solidFill>
                  <a:schemeClr val="tx2"/>
                </a:solidFill>
              </a:rPr>
              <a:t>ambiciózní závazky </a:t>
            </a:r>
            <a:r>
              <a:rPr lang="cs-CZ" sz="1800" dirty="0" smtClean="0">
                <a:solidFill>
                  <a:schemeClr val="tx2"/>
                </a:solidFill>
              </a:rPr>
              <a:t>EU pro:</a:t>
            </a:r>
          </a:p>
          <a:p>
            <a:pPr marL="920750" indent="-285750" algn="just"/>
            <a:r>
              <a:rPr lang="cs-CZ" sz="1800" dirty="0" smtClean="0">
                <a:solidFill>
                  <a:schemeClr val="tx2"/>
                </a:solidFill>
              </a:rPr>
              <a:t>další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snižování</a:t>
            </a:r>
            <a:r>
              <a:rPr lang="cs-CZ" sz="1800" dirty="0">
                <a:solidFill>
                  <a:schemeClr val="tx2"/>
                </a:solidFill>
              </a:rPr>
              <a:t> emisí skleníkových plynů alespoň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40% do roku 2030 </a:t>
            </a:r>
            <a:r>
              <a:rPr lang="cs-CZ" sz="1800" dirty="0" smtClean="0">
                <a:solidFill>
                  <a:schemeClr val="tx2"/>
                </a:solidFill>
              </a:rPr>
              <a:t>ve </a:t>
            </a:r>
            <a:r>
              <a:rPr lang="cs-CZ" sz="1800" dirty="0">
                <a:solidFill>
                  <a:schemeClr val="tx2"/>
                </a:solidFill>
              </a:rPr>
              <a:t>srovnání s rokem </a:t>
            </a:r>
            <a:r>
              <a:rPr lang="cs-CZ" sz="1800" dirty="0" smtClean="0">
                <a:solidFill>
                  <a:schemeClr val="tx2"/>
                </a:solidFill>
              </a:rPr>
              <a:t>1990</a:t>
            </a:r>
          </a:p>
          <a:p>
            <a:pPr marL="920750" indent="-285750" algn="just"/>
            <a:r>
              <a:rPr lang="cs-CZ" sz="1800" dirty="0" smtClean="0">
                <a:solidFill>
                  <a:schemeClr val="tx2"/>
                </a:solidFill>
              </a:rPr>
              <a:t>zvýšení </a:t>
            </a:r>
            <a:r>
              <a:rPr lang="cs-CZ" sz="1800" dirty="0">
                <a:solidFill>
                  <a:schemeClr val="tx2"/>
                </a:solidFill>
              </a:rPr>
              <a:t>podílu energie z obnovitelných </a:t>
            </a:r>
            <a:r>
              <a:rPr lang="cs-CZ" sz="1800" dirty="0" smtClean="0">
                <a:solidFill>
                  <a:schemeClr val="tx2"/>
                </a:solidFill>
              </a:rPr>
              <a:t>zdrojů</a:t>
            </a:r>
          </a:p>
          <a:p>
            <a:pPr marL="920750" indent="-285750"/>
            <a:r>
              <a:rPr lang="cs-CZ" sz="1800" dirty="0" smtClean="0">
                <a:solidFill>
                  <a:schemeClr val="tx2"/>
                </a:solidFill>
              </a:rPr>
              <a:t>dosažení </a:t>
            </a:r>
            <a:r>
              <a:rPr lang="cs-CZ" sz="1800" dirty="0">
                <a:solidFill>
                  <a:schemeClr val="tx2"/>
                </a:solidFill>
              </a:rPr>
              <a:t>úspor energie </a:t>
            </a:r>
            <a:r>
              <a:rPr lang="cs-CZ" sz="1800" dirty="0" smtClean="0">
                <a:solidFill>
                  <a:schemeClr val="tx2"/>
                </a:solidFill>
              </a:rPr>
              <a:t>a </a:t>
            </a:r>
            <a:r>
              <a:rPr lang="cs-CZ" sz="1800" dirty="0">
                <a:solidFill>
                  <a:schemeClr val="tx2"/>
                </a:solidFill>
              </a:rPr>
              <a:t>zvýšení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energetické bezpečnosti, </a:t>
            </a:r>
            <a:r>
              <a:rPr lang="cs-CZ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konkurenceschopnosti 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udržitelnosti </a:t>
            </a:r>
            <a:r>
              <a:rPr lang="cs-CZ" sz="1800" dirty="0">
                <a:solidFill>
                  <a:schemeClr val="tx2"/>
                </a:solidFill>
              </a:rPr>
              <a:t>v Evropě.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42A8C83-EB20-44BA-96EB-24A44A65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4</a:t>
            </a:fld>
            <a:endParaRPr lang="cs-CZ" noProof="0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79189CF-8EE0-4930-828A-6F75E86A8BDE}"/>
              </a:ext>
            </a:extLst>
          </p:cNvPr>
          <p:cNvSpPr txBox="1"/>
          <p:nvPr/>
        </p:nvSpPr>
        <p:spPr>
          <a:xfrm>
            <a:off x="593248" y="1475544"/>
            <a:ext cx="8130074" cy="3277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Produkce CO2 podle oborů: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tepelné elektrárny 25%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 24%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 21%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 14%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bydlení 6%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zdroje 10%</a:t>
            </a:r>
            <a:endParaRPr lang="cs-CZ" sz="13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122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6398BE-018F-4B1D-8A4A-E7F2CA01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34036"/>
            <a:ext cx="8672512" cy="543173"/>
          </a:xfrm>
        </p:spPr>
        <p:txBody>
          <a:bodyPr>
            <a:noAutofit/>
          </a:bodyPr>
          <a:lstStyle/>
          <a:p>
            <a:r>
              <a:rPr lang="cs-CZ" sz="2800" dirty="0"/>
              <a:t>Základní cíle směrnice </a:t>
            </a:r>
            <a:r>
              <a:rPr lang="cs-CZ" sz="2800" dirty="0" err="1"/>
              <a:t>ep</a:t>
            </a:r>
            <a:r>
              <a:rPr lang="cs-CZ" sz="2800" dirty="0"/>
              <a:t> a rady 2018/844/</a:t>
            </a:r>
            <a:r>
              <a:rPr lang="cs-CZ" sz="2800" dirty="0" err="1"/>
              <a:t>eu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D08DADE-81C6-4EEE-AD00-08DDBAD9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2" y="1348201"/>
            <a:ext cx="8022431" cy="4671599"/>
          </a:xfrm>
        </p:spPr>
        <p:txBody>
          <a:bodyPr>
            <a:noAutofit/>
          </a:bodyPr>
          <a:lstStyle/>
          <a:p>
            <a:r>
              <a:rPr lang="cs-CZ" sz="1800" dirty="0">
                <a:latin typeface="+mj-lt"/>
              </a:rPr>
              <a:t>Výstavba vysoce účinných budov bez emisí uhlíku jak u nových budov, tak u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rekonstruovaných budov</a:t>
            </a:r>
            <a:r>
              <a:rPr lang="cs-CZ" sz="1800" dirty="0">
                <a:latin typeface="+mj-lt"/>
              </a:rPr>
              <a:t>.</a:t>
            </a:r>
          </a:p>
          <a:p>
            <a:r>
              <a:rPr lang="cs-CZ" sz="1800" dirty="0">
                <a:latin typeface="+mj-lt"/>
              </a:rPr>
              <a:t>Zvýšit počet komplexně energeticky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asanovaných stávajících </a:t>
            </a:r>
            <a:r>
              <a:rPr lang="cs-CZ" sz="1800" b="1" dirty="0" smtClean="0">
                <a:solidFill>
                  <a:srgbClr val="C00000"/>
                </a:solidFill>
                <a:latin typeface="+mj-lt"/>
              </a:rPr>
              <a:t>budov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rovným přístupem k financování, včetně opatření pro sociální bydlení a zohlednění spotřebitelů potýkajících se s energetickou chudobou.</a:t>
            </a:r>
          </a:p>
          <a:p>
            <a:r>
              <a:rPr lang="cs-CZ" sz="1800" b="1" dirty="0">
                <a:solidFill>
                  <a:srgbClr val="C00000"/>
                </a:solidFill>
                <a:latin typeface="+mj-lt"/>
              </a:rPr>
              <a:t>Podporovat rozvoj </a:t>
            </a:r>
            <a:r>
              <a:rPr lang="cs-CZ" sz="1800" dirty="0">
                <a:latin typeface="+mj-lt"/>
              </a:rPr>
              <a:t>dovedností a vzdělávání v odvětvích stavebnictví a energetiky.</a:t>
            </a:r>
          </a:p>
          <a:p>
            <a:r>
              <a:rPr lang="cs-CZ" sz="1800" dirty="0">
                <a:latin typeface="+mj-lt"/>
              </a:rPr>
              <a:t>K provedení energeticky úsporných opatření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zohlednit </a:t>
            </a:r>
            <a:r>
              <a:rPr lang="cs-CZ" sz="1800" b="1" dirty="0" smtClean="0">
                <a:solidFill>
                  <a:srgbClr val="C00000"/>
                </a:solidFill>
                <a:latin typeface="+mj-lt"/>
              </a:rPr>
              <a:t>delší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životnost budovy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sz="1800" dirty="0">
                <a:latin typeface="+mj-lt"/>
              </a:rPr>
              <a:t>z hlediska nákladové účinnosti či narušení provozu.</a:t>
            </a:r>
          </a:p>
          <a:p>
            <a:r>
              <a:rPr lang="cs-CZ" sz="1800" dirty="0">
                <a:latin typeface="+mj-lt"/>
              </a:rPr>
              <a:t>Věnovat pozornost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kvalitě vnitřního vzduchu </a:t>
            </a:r>
            <a:r>
              <a:rPr lang="cs-CZ" sz="1800" dirty="0">
                <a:latin typeface="+mj-lt"/>
              </a:rPr>
              <a:t>v budovách a zdravému vnitřnímu prostředí v budovách.</a:t>
            </a:r>
          </a:p>
          <a:p>
            <a:r>
              <a:rPr lang="cs-CZ" sz="1800" dirty="0">
                <a:latin typeface="+mj-lt"/>
              </a:rPr>
              <a:t>Nezaměřovat opatření na snížení energetické náročnosti budov pouze na jejich obvodový plášť, ale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věnovat pozornost všem relevantním prvkům budov </a:t>
            </a:r>
            <a:r>
              <a:rPr lang="cs-CZ" sz="1800" dirty="0">
                <a:latin typeface="+mj-lt"/>
              </a:rPr>
              <a:t>a jejich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technickým systémům</a:t>
            </a:r>
            <a:r>
              <a:rPr lang="cs-CZ" sz="1800" dirty="0">
                <a:latin typeface="+mj-lt"/>
              </a:rPr>
              <a:t>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A5D2615-A480-4BFC-8901-5D100207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5</a:t>
            </a:fld>
            <a:endParaRPr lang="cs-CZ" noProof="0" dirty="0"/>
          </a:p>
        </p:txBody>
      </p:sp>
      <p:sp>
        <p:nvSpPr>
          <p:cNvPr id="10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082" y="6359736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CAD8611-1221-413B-AF7C-58010C80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468423"/>
            <a:ext cx="8672512" cy="4229696"/>
          </a:xfrm>
        </p:spPr>
        <p:txBody>
          <a:bodyPr>
            <a:noAutofit/>
          </a:bodyPr>
          <a:lstStyle/>
          <a:p>
            <a:r>
              <a:rPr lang="cs-CZ" sz="1600" dirty="0"/>
              <a:t>Podporovat přírodní řešení, např. vhodné návrhy městské zeleně a </a:t>
            </a:r>
            <a:r>
              <a:rPr lang="cs-CZ" sz="1600" b="1" dirty="0">
                <a:solidFill>
                  <a:srgbClr val="C00000"/>
                </a:solidFill>
              </a:rPr>
              <a:t>zelené střechy </a:t>
            </a:r>
            <a:r>
              <a:rPr lang="cs-CZ" sz="1600" dirty="0"/>
              <a:t>i střechy které poskytují budovám izolaci i stín a přispívají tak k nižší spotřebě energie.</a:t>
            </a:r>
          </a:p>
          <a:p>
            <a:pPr>
              <a:spcBef>
                <a:spcPts val="900"/>
              </a:spcBef>
            </a:pPr>
            <a:r>
              <a:rPr lang="cs-CZ" sz="1600" dirty="0"/>
              <a:t>Podporovat výzkum a ověřování nových řešení pro snižování energetické náročnosti </a:t>
            </a:r>
            <a:r>
              <a:rPr lang="cs-CZ" sz="1600" b="1" dirty="0">
                <a:solidFill>
                  <a:srgbClr val="C00000"/>
                </a:solidFill>
              </a:rPr>
              <a:t>historických staveb</a:t>
            </a:r>
            <a:r>
              <a:rPr lang="cs-CZ" sz="1600" dirty="0"/>
              <a:t>.</a:t>
            </a:r>
          </a:p>
          <a:p>
            <a:pPr>
              <a:spcBef>
                <a:spcPts val="900"/>
              </a:spcBef>
            </a:pPr>
            <a:r>
              <a:rPr lang="cs-CZ" sz="1600" dirty="0"/>
              <a:t>Podporovat </a:t>
            </a:r>
            <a:r>
              <a:rPr lang="cs-CZ" sz="1600" b="1" dirty="0">
                <a:solidFill>
                  <a:srgbClr val="C00000"/>
                </a:solidFill>
              </a:rPr>
              <a:t>vysoce účinné alternativní systémy</a:t>
            </a:r>
            <a:r>
              <a:rPr lang="cs-CZ" sz="1600" dirty="0"/>
              <a:t>, jsou-li technicky, funkčně a ekonomicky proveditelné</a:t>
            </a:r>
          </a:p>
          <a:p>
            <a:pPr>
              <a:spcBef>
                <a:spcPts val="900"/>
              </a:spcBef>
            </a:pPr>
            <a:r>
              <a:rPr lang="cs-CZ" sz="1600" dirty="0"/>
              <a:t>Zlepšit transparentnost certifikátů energetické náročnosti budov.</a:t>
            </a:r>
          </a:p>
          <a:p>
            <a:pPr>
              <a:spcBef>
                <a:spcPts val="900"/>
              </a:spcBef>
            </a:pPr>
            <a:r>
              <a:rPr lang="cs-CZ" sz="1600" dirty="0"/>
              <a:t>Podporovat </a:t>
            </a:r>
            <a:r>
              <a:rPr lang="cs-CZ" sz="1600" b="1" dirty="0">
                <a:solidFill>
                  <a:srgbClr val="C00000"/>
                </a:solidFill>
              </a:rPr>
              <a:t>instalace samoregulačních zařízení individuálně regulujících teplotu každé místnosti</a:t>
            </a:r>
            <a:r>
              <a:rPr lang="cs-CZ" sz="1600" dirty="0"/>
              <a:t>, resp. v samostatné vytápěné zóně ucelené části budovy; u stávajících budov zvážit, jsou-li ekonomicky </a:t>
            </a:r>
            <a:r>
              <a:rPr lang="cs-CZ" sz="1600" dirty="0" smtClean="0"/>
              <a:t>proveditelné.</a:t>
            </a:r>
            <a:endParaRPr lang="cs-CZ" sz="1600" dirty="0"/>
          </a:p>
          <a:p>
            <a:pPr>
              <a:spcBef>
                <a:spcPts val="900"/>
              </a:spcBef>
            </a:pPr>
            <a:r>
              <a:rPr lang="cs-CZ" sz="1600" dirty="0"/>
              <a:t>Podporovat </a:t>
            </a:r>
            <a:r>
              <a:rPr lang="cs-CZ" sz="1600" b="1" dirty="0">
                <a:solidFill>
                  <a:srgbClr val="C00000"/>
                </a:solidFill>
              </a:rPr>
              <a:t>rozvoj </a:t>
            </a:r>
            <a:r>
              <a:rPr lang="cs-CZ" sz="1600" b="1" dirty="0" err="1">
                <a:solidFill>
                  <a:srgbClr val="C00000"/>
                </a:solidFill>
              </a:rPr>
              <a:t>elektromobility</a:t>
            </a:r>
            <a:r>
              <a:rPr lang="cs-CZ" sz="1600" dirty="0"/>
              <a:t>, zavedení vysokokapacitních komunikačních sítí.</a:t>
            </a:r>
          </a:p>
          <a:p>
            <a:pPr>
              <a:spcBef>
                <a:spcPts val="900"/>
              </a:spcBef>
            </a:pPr>
            <a:r>
              <a:rPr lang="cs-CZ" sz="1600" dirty="0"/>
              <a:t>Klást vyšší důraz na </a:t>
            </a:r>
            <a:r>
              <a:rPr lang="cs-CZ" sz="1600" b="1" dirty="0">
                <a:solidFill>
                  <a:srgbClr val="C00000"/>
                </a:solidFill>
              </a:rPr>
              <a:t>inspekce centralizovaných otopných a klimatizačních soustav</a:t>
            </a:r>
            <a:r>
              <a:rPr lang="cs-CZ" sz="1600" dirty="0"/>
              <a:t> kombinovaných s větracími systémy.</a:t>
            </a:r>
          </a:p>
          <a:p>
            <a:pPr>
              <a:spcBef>
                <a:spcPts val="900"/>
              </a:spcBef>
            </a:pPr>
            <a:r>
              <a:rPr lang="cs-CZ" sz="1600" dirty="0"/>
              <a:t>Podporovat </a:t>
            </a:r>
            <a:r>
              <a:rPr lang="cs-CZ" sz="1600" b="1" dirty="0">
                <a:solidFill>
                  <a:srgbClr val="C00000"/>
                </a:solidFill>
              </a:rPr>
              <a:t>automatizaci budov </a:t>
            </a:r>
            <a:r>
              <a:rPr lang="cs-CZ" sz="1600" dirty="0"/>
              <a:t>a elektronické monitorování technických systémů budov.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14C3361-EF98-4237-9DEF-8000C86B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6</a:t>
            </a:fld>
            <a:endParaRPr lang="cs-CZ" noProof="0" dirty="0"/>
          </a:p>
        </p:txBody>
      </p:sp>
      <p:sp>
        <p:nvSpPr>
          <p:cNvPr id="9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14796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="" xmlns:a16="http://schemas.microsoft.com/office/drawing/2014/main" id="{926398BE-018F-4B1D-8A4A-E7F2CA01FD4A}"/>
              </a:ext>
            </a:extLst>
          </p:cNvPr>
          <p:cNvSpPr txBox="1">
            <a:spLocks/>
          </p:cNvSpPr>
          <p:nvPr/>
        </p:nvSpPr>
        <p:spPr>
          <a:xfrm>
            <a:off x="228601" y="634036"/>
            <a:ext cx="8672512" cy="543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smtClean="0"/>
              <a:t>Základní cíle směrnice ep a rady 2018/844/eu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968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517525"/>
            <a:ext cx="8079581" cy="430420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A85229"/>
                </a:solidFill>
              </a:rPr>
              <a:t>Úřední věstník Evropské unie – L 208/45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19" y="1344682"/>
            <a:ext cx="8451056" cy="2941568"/>
          </a:xfrm>
        </p:spPr>
        <p:txBody>
          <a:bodyPr>
            <a:normAutofit/>
          </a:bodyPr>
          <a:lstStyle/>
          <a:p>
            <a:pPr marL="271463" indent="-238125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KOMISE (EU) 2016/1318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 29.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2016: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0">
              <a:buNone/>
            </a:pPr>
            <a:r>
              <a:rPr lang="cs-CZ" sz="1900" dirty="0" smtClean="0"/>
              <a:t>Ke </a:t>
            </a:r>
            <a:r>
              <a:rPr lang="cs-CZ" sz="1900" dirty="0"/>
              <a:t>dvěma zásadním požadavkům podle stávajícího právního rámce patří zajištění toho, </a:t>
            </a:r>
            <a:r>
              <a:rPr lang="cs-CZ" sz="1900" dirty="0" smtClean="0"/>
              <a:t>aby:</a:t>
            </a:r>
          </a:p>
          <a:p>
            <a:pPr marL="704850" indent="-342900"/>
            <a:r>
              <a:rPr lang="cs-CZ" sz="2000" b="1" dirty="0" smtClean="0">
                <a:solidFill>
                  <a:schemeClr val="tx2"/>
                </a:solidFill>
              </a:rPr>
              <a:t>do </a:t>
            </a:r>
            <a:r>
              <a:rPr lang="cs-CZ" sz="2000" b="1" dirty="0">
                <a:solidFill>
                  <a:schemeClr val="tx2"/>
                </a:solidFill>
              </a:rPr>
              <a:t>31. prosince 2020 </a:t>
            </a:r>
            <a:r>
              <a:rPr lang="cs-CZ" sz="2000" b="1" dirty="0" smtClean="0">
                <a:solidFill>
                  <a:schemeClr val="tx2"/>
                </a:solidFill>
              </a:rPr>
              <a:t>byly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všechny </a:t>
            </a:r>
            <a:r>
              <a:rPr lang="cs-C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budovy </a:t>
            </a:r>
            <a:r>
              <a:rPr lang="cs-CZ" sz="2000" b="1" dirty="0">
                <a:solidFill>
                  <a:schemeClr val="tx2"/>
                </a:solidFill>
              </a:rPr>
              <a:t>budovami s téměř nulovou spotřebou energie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704850" indent="-342900"/>
            <a:r>
              <a:rPr lang="cs-CZ" sz="2000" b="1" dirty="0" smtClean="0">
                <a:solidFill>
                  <a:schemeClr val="tx2"/>
                </a:solidFill>
              </a:rPr>
              <a:t>podpora </a:t>
            </a:r>
            <a:r>
              <a:rPr lang="cs-CZ" sz="2000" b="1" dirty="0">
                <a:solidFill>
                  <a:schemeClr val="tx2"/>
                </a:solidFill>
              </a:rPr>
              <a:t>transformace </a:t>
            </a:r>
            <a:r>
              <a:rPr lang="cs-C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stávajícího fondu budov </a:t>
            </a:r>
            <a:r>
              <a:rPr lang="cs-CZ" sz="2000" b="1" dirty="0">
                <a:solidFill>
                  <a:schemeClr val="tx2"/>
                </a:solidFill>
              </a:rPr>
              <a:t>k dosažení norem budov s téměř nulovou spotřebou energie.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55255FC-52EC-4899-BAC2-D19BE54E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7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977" y="278296"/>
            <a:ext cx="8762338" cy="13720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sz="1500" dirty="0">
                <a:solidFill>
                  <a:srgbClr val="006600"/>
                </a:solidFill>
              </a:rPr>
              <a:t/>
            </a:r>
            <a:br>
              <a:rPr lang="cs-CZ" sz="1500" dirty="0">
                <a:solidFill>
                  <a:srgbClr val="006600"/>
                </a:solidFill>
              </a:rPr>
            </a:br>
            <a:r>
              <a:rPr lang="cs-CZ" cap="none" dirty="0">
                <a:solidFill>
                  <a:srgbClr val="A85229"/>
                </a:solidFill>
              </a:rPr>
              <a:t>Předpokládané referenční hodnoty pro energetickou náročnost </a:t>
            </a:r>
            <a:r>
              <a:rPr lang="cs-CZ" dirty="0">
                <a:solidFill>
                  <a:srgbClr val="A85229"/>
                </a:solidFill>
              </a:rPr>
              <a:t>budov s téměř nulovou spotřebou energie </a:t>
            </a:r>
            <a:r>
              <a:rPr lang="cs-CZ" cap="none" dirty="0">
                <a:solidFill>
                  <a:srgbClr val="A85229"/>
                </a:solidFill>
              </a:rPr>
              <a:t>pro rok 2020: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499" y="2101458"/>
            <a:ext cx="8268566" cy="39824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Oblast středozemní –   RD : </a:t>
            </a:r>
            <a:r>
              <a:rPr lang="cs-CZ" sz="1600" dirty="0">
                <a:solidFill>
                  <a:srgbClr val="FF1D1D"/>
                </a:solidFill>
              </a:rPr>
              <a:t>0 – 15 </a:t>
            </a:r>
            <a:r>
              <a:rPr lang="cs-CZ" sz="1600" dirty="0" smtClean="0">
                <a:solidFill>
                  <a:srgbClr val="FF1D1D"/>
                </a:solidFill>
              </a:rPr>
              <a:t>kWh/m</a:t>
            </a:r>
            <a:r>
              <a:rPr lang="cs-CZ" sz="1600" baseline="30000" dirty="0" smtClean="0">
                <a:solidFill>
                  <a:srgbClr val="FF1D1D"/>
                </a:solidFill>
              </a:rPr>
              <a:t>2</a:t>
            </a:r>
            <a:r>
              <a:rPr lang="cs-CZ" sz="1600" dirty="0" smtClean="0">
                <a:solidFill>
                  <a:srgbClr val="FF1D1D"/>
                </a:solidFill>
              </a:rPr>
              <a:t>.a  </a:t>
            </a:r>
            <a:r>
              <a:rPr lang="cs-CZ" sz="1600" dirty="0" smtClean="0">
                <a:solidFill>
                  <a:schemeClr val="bg1">
                    <a:lumMod val="65000"/>
                  </a:schemeClr>
                </a:solidFill>
              </a:rPr>
              <a:t>čisté primární energie - ENB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1600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měrná neobnovitelná primární energie  </a:t>
            </a:r>
            <a:r>
              <a:rPr lang="cs-CZ" sz="1600" dirty="0" smtClean="0">
                <a:solidFill>
                  <a:srgbClr val="FF0000"/>
                </a:solidFill>
              </a:rPr>
              <a:t>50 – 65 kWh/m</a:t>
            </a:r>
            <a:r>
              <a:rPr lang="cs-CZ" sz="1600" baseline="30000" dirty="0" smtClean="0">
                <a:solidFill>
                  <a:srgbClr val="FF0000"/>
                </a:solidFill>
              </a:rPr>
              <a:t>2</a:t>
            </a:r>
            <a:r>
              <a:rPr lang="cs-CZ" sz="1600" dirty="0" smtClean="0">
                <a:solidFill>
                  <a:srgbClr val="FF0000"/>
                </a:solidFill>
              </a:rPr>
              <a:t>.a,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1600" dirty="0" smtClean="0"/>
              <a:t>                                                 </a:t>
            </a:r>
            <a:r>
              <a:rPr lang="cs-CZ" sz="1600" dirty="0" smtClean="0">
                <a:solidFill>
                  <a:schemeClr val="bg1">
                    <a:lumMod val="65000"/>
                  </a:schemeClr>
                </a:solidFill>
              </a:rPr>
              <a:t>která je pokryta min. hodnotou  </a:t>
            </a:r>
            <a:r>
              <a:rPr lang="cs-CZ" sz="1600" dirty="0" smtClean="0">
                <a:solidFill>
                  <a:srgbClr val="FF0000"/>
                </a:solidFill>
              </a:rPr>
              <a:t>50 kWh/m</a:t>
            </a:r>
            <a:r>
              <a:rPr lang="cs-CZ" sz="1600" baseline="30000" dirty="0" smtClean="0">
                <a:solidFill>
                  <a:srgbClr val="FF0000"/>
                </a:solidFill>
              </a:rPr>
              <a:t>2</a:t>
            </a:r>
            <a:r>
              <a:rPr lang="cs-CZ" sz="1600" dirty="0" smtClean="0">
                <a:solidFill>
                  <a:srgbClr val="FF0000"/>
                </a:solidFill>
              </a:rPr>
              <a:t>.a 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1600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z obnovitelných zdrojů vyráběných v místě situování budovy 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1600" dirty="0"/>
              <a:t>                                                 </a:t>
            </a:r>
            <a:r>
              <a:rPr lang="cs-CZ" sz="1600" dirty="0">
                <a:solidFill>
                  <a:srgbClr val="1B1BA5"/>
                </a:solidFill>
              </a:rPr>
              <a:t>(Athény, </a:t>
            </a:r>
            <a:r>
              <a:rPr lang="cs-CZ" sz="1600" dirty="0" err="1">
                <a:solidFill>
                  <a:srgbClr val="1B1BA5"/>
                </a:solidFill>
              </a:rPr>
              <a:t>Larnaka</a:t>
            </a:r>
            <a:r>
              <a:rPr lang="cs-CZ" sz="1600" dirty="0">
                <a:solidFill>
                  <a:srgbClr val="1B1BA5"/>
                </a:solidFill>
              </a:rPr>
              <a:t>, </a:t>
            </a:r>
            <a:r>
              <a:rPr lang="cs-CZ" sz="1600" dirty="0" err="1">
                <a:solidFill>
                  <a:srgbClr val="1B1BA5"/>
                </a:solidFill>
              </a:rPr>
              <a:t>Luga</a:t>
            </a:r>
            <a:r>
              <a:rPr lang="cs-CZ" sz="1600" dirty="0">
                <a:solidFill>
                  <a:srgbClr val="1B1BA5"/>
                </a:solidFill>
              </a:rPr>
              <a:t>, Sevilla, Palermo)</a:t>
            </a:r>
          </a:p>
          <a:p>
            <a:pPr>
              <a:lnSpc>
                <a:spcPct val="60000"/>
              </a:lnSpc>
              <a:spcBef>
                <a:spcPts val="900"/>
              </a:spcBef>
            </a:pP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Kontinentální oblast –  RD : </a:t>
            </a:r>
            <a:r>
              <a:rPr lang="cs-CZ" sz="1600" dirty="0">
                <a:solidFill>
                  <a:srgbClr val="FF0000"/>
                </a:solidFill>
              </a:rPr>
              <a:t>20 – 40 </a:t>
            </a:r>
            <a:r>
              <a:rPr lang="cs-CZ" sz="1600" dirty="0" smtClean="0">
                <a:solidFill>
                  <a:srgbClr val="FF0000"/>
                </a:solidFill>
              </a:rPr>
              <a:t>kWh/m</a:t>
            </a:r>
            <a:r>
              <a:rPr lang="cs-CZ" sz="1600" baseline="30000" dirty="0" smtClean="0">
                <a:solidFill>
                  <a:srgbClr val="FF0000"/>
                </a:solidFill>
              </a:rPr>
              <a:t>2</a:t>
            </a:r>
            <a:r>
              <a:rPr lang="cs-CZ" sz="1600" dirty="0" smtClean="0">
                <a:solidFill>
                  <a:srgbClr val="FF0000"/>
                </a:solidFill>
              </a:rPr>
              <a:t>.a  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čisté primární energie - ENB</a:t>
            </a:r>
          </a:p>
          <a:p>
            <a:pPr>
              <a:lnSpc>
                <a:spcPct val="60000"/>
              </a:lnSpc>
              <a:spcBef>
                <a:spcPts val="450"/>
              </a:spcBef>
              <a:buNone/>
            </a:pP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                                                měrná neobnovitelná primární energie </a:t>
            </a:r>
            <a:r>
              <a:rPr lang="cs-CZ" sz="1600" dirty="0">
                <a:solidFill>
                  <a:srgbClr val="FF0000"/>
                </a:solidFill>
              </a:rPr>
              <a:t>50 – 70 </a:t>
            </a:r>
            <a:r>
              <a:rPr lang="cs-CZ" sz="1600" dirty="0" smtClean="0">
                <a:solidFill>
                  <a:srgbClr val="FF0000"/>
                </a:solidFill>
              </a:rPr>
              <a:t>kWh/m</a:t>
            </a:r>
            <a:r>
              <a:rPr lang="cs-CZ" sz="1600" baseline="30000" dirty="0" smtClean="0">
                <a:solidFill>
                  <a:srgbClr val="FF0000"/>
                </a:solidFill>
              </a:rPr>
              <a:t>2</a:t>
            </a:r>
            <a:r>
              <a:rPr lang="cs-CZ" sz="1600" dirty="0" smtClean="0">
                <a:solidFill>
                  <a:srgbClr val="FF0000"/>
                </a:solidFill>
              </a:rPr>
              <a:t>.a 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spcBef>
                <a:spcPts val="450"/>
              </a:spcBef>
              <a:buNone/>
            </a:pPr>
            <a:r>
              <a:rPr lang="cs-CZ" sz="1600" dirty="0"/>
              <a:t>                                                 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která je pokryta min. hodnotou  </a:t>
            </a:r>
            <a:r>
              <a:rPr lang="cs-CZ" sz="1600" dirty="0">
                <a:solidFill>
                  <a:srgbClr val="FF0000"/>
                </a:solidFill>
              </a:rPr>
              <a:t>30 </a:t>
            </a:r>
            <a:r>
              <a:rPr lang="cs-CZ" sz="1600" dirty="0" smtClean="0">
                <a:solidFill>
                  <a:srgbClr val="FF0000"/>
                </a:solidFill>
              </a:rPr>
              <a:t>kWh/m</a:t>
            </a:r>
            <a:r>
              <a:rPr lang="cs-CZ" sz="1600" baseline="30000" dirty="0" smtClean="0">
                <a:solidFill>
                  <a:srgbClr val="FF0000"/>
                </a:solidFill>
              </a:rPr>
              <a:t>2</a:t>
            </a:r>
            <a:r>
              <a:rPr lang="cs-CZ" sz="1600" dirty="0" smtClean="0">
                <a:solidFill>
                  <a:srgbClr val="FF0000"/>
                </a:solidFill>
              </a:rPr>
              <a:t>.a 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spcBef>
                <a:spcPts val="450"/>
              </a:spcBef>
              <a:buNone/>
            </a:pPr>
            <a:r>
              <a:rPr lang="cs-CZ" sz="1600" dirty="0">
                <a:solidFill>
                  <a:srgbClr val="C00000"/>
                </a:solidFill>
              </a:rPr>
              <a:t>                                                 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z obnovitelných zdrojů vyráběných v místě situování budovy</a:t>
            </a:r>
          </a:p>
          <a:p>
            <a:pPr>
              <a:lnSpc>
                <a:spcPct val="60000"/>
              </a:lnSpc>
              <a:spcBef>
                <a:spcPts val="450"/>
              </a:spcBef>
              <a:buNone/>
            </a:pPr>
            <a:r>
              <a:rPr lang="cs-CZ" sz="1600" dirty="0"/>
              <a:t>                                                 </a:t>
            </a:r>
            <a:r>
              <a:rPr lang="cs-CZ" sz="1600" dirty="0">
                <a:solidFill>
                  <a:srgbClr val="1B1BA5"/>
                </a:solidFill>
              </a:rPr>
              <a:t>( Bratislava, Lublaň, Milán, Vídeň) </a:t>
            </a:r>
          </a:p>
          <a:p>
            <a:r>
              <a:rPr lang="cs-CZ" sz="1600" b="1" dirty="0"/>
              <a:t>Oceánská oblast –        RD : </a:t>
            </a:r>
            <a:r>
              <a:rPr lang="cs-CZ" sz="1600" b="1" dirty="0">
                <a:solidFill>
                  <a:srgbClr val="C00000"/>
                </a:solidFill>
              </a:rPr>
              <a:t>15 – 30 </a:t>
            </a:r>
            <a:r>
              <a:rPr lang="cs-CZ" sz="1600" b="1" dirty="0" smtClean="0">
                <a:solidFill>
                  <a:srgbClr val="C00000"/>
                </a:solidFill>
              </a:rPr>
              <a:t>kWh/m</a:t>
            </a:r>
            <a:r>
              <a:rPr lang="cs-CZ" sz="1600" b="1" baseline="30000" dirty="0" smtClean="0">
                <a:solidFill>
                  <a:srgbClr val="C00000"/>
                </a:solidFill>
              </a:rPr>
              <a:t>2</a:t>
            </a:r>
            <a:r>
              <a:rPr lang="cs-CZ" sz="1600" b="1" dirty="0" smtClean="0">
                <a:solidFill>
                  <a:srgbClr val="C00000"/>
                </a:solidFill>
              </a:rPr>
              <a:t>.a  </a:t>
            </a:r>
            <a:r>
              <a:rPr lang="cs-CZ" sz="1600" b="1" dirty="0"/>
              <a:t>čisté primární energie - ENB</a:t>
            </a:r>
          </a:p>
          <a:p>
            <a:pPr>
              <a:spcBef>
                <a:spcPts val="450"/>
              </a:spcBef>
              <a:buNone/>
            </a:pPr>
            <a:r>
              <a:rPr lang="cs-CZ" sz="1600" b="1" dirty="0"/>
              <a:t>                                                 měrná neobnovitelná primární energie  </a:t>
            </a:r>
            <a:r>
              <a:rPr lang="cs-CZ" sz="1600" b="1" dirty="0">
                <a:solidFill>
                  <a:srgbClr val="C00000"/>
                </a:solidFill>
              </a:rPr>
              <a:t>50 – 65 </a:t>
            </a:r>
            <a:r>
              <a:rPr lang="cs-CZ" sz="1600" b="1" dirty="0" smtClean="0">
                <a:solidFill>
                  <a:srgbClr val="C00000"/>
                </a:solidFill>
              </a:rPr>
              <a:t>kWh/m</a:t>
            </a:r>
            <a:r>
              <a:rPr lang="cs-CZ" sz="1600" b="1" baseline="30000" dirty="0" smtClean="0">
                <a:solidFill>
                  <a:srgbClr val="C00000"/>
                </a:solidFill>
              </a:rPr>
              <a:t>2</a:t>
            </a:r>
            <a:r>
              <a:rPr lang="cs-CZ" sz="1600" b="1" dirty="0" smtClean="0">
                <a:solidFill>
                  <a:srgbClr val="C00000"/>
                </a:solidFill>
              </a:rPr>
              <a:t>.a</a:t>
            </a:r>
            <a:r>
              <a:rPr lang="cs-CZ" sz="1600" b="1" dirty="0">
                <a:solidFill>
                  <a:srgbClr val="C00000"/>
                </a:solidFill>
              </a:rPr>
              <a:t>,</a:t>
            </a:r>
            <a:endParaRPr lang="cs-CZ" sz="1600" b="1" dirty="0">
              <a:solidFill>
                <a:srgbClr val="006600"/>
              </a:solidFill>
            </a:endParaRPr>
          </a:p>
          <a:p>
            <a:pPr>
              <a:spcBef>
                <a:spcPts val="450"/>
              </a:spcBef>
              <a:buNone/>
            </a:pPr>
            <a:r>
              <a:rPr lang="cs-CZ" sz="1600" b="1" dirty="0"/>
              <a:t>                                                 která je pokryta min. hodnotou  </a:t>
            </a:r>
            <a:r>
              <a:rPr lang="cs-CZ" sz="1600" b="1" dirty="0">
                <a:solidFill>
                  <a:srgbClr val="C00000"/>
                </a:solidFill>
              </a:rPr>
              <a:t>35 </a:t>
            </a:r>
            <a:r>
              <a:rPr lang="cs-CZ" sz="1600" b="1" dirty="0" smtClean="0">
                <a:solidFill>
                  <a:srgbClr val="C00000"/>
                </a:solidFill>
              </a:rPr>
              <a:t>kWh/m</a:t>
            </a:r>
            <a:r>
              <a:rPr lang="cs-CZ" sz="1600" b="1" baseline="30000" dirty="0" smtClean="0">
                <a:solidFill>
                  <a:srgbClr val="C00000"/>
                </a:solidFill>
              </a:rPr>
              <a:t>2</a:t>
            </a:r>
            <a:r>
              <a:rPr lang="cs-CZ" sz="1600" b="1" dirty="0" smtClean="0">
                <a:solidFill>
                  <a:srgbClr val="C00000"/>
                </a:solidFill>
              </a:rPr>
              <a:t>.a </a:t>
            </a:r>
            <a:endParaRPr lang="cs-CZ" sz="1600" b="1" dirty="0">
              <a:solidFill>
                <a:srgbClr val="C00000"/>
              </a:solidFill>
            </a:endParaRPr>
          </a:p>
          <a:p>
            <a:pPr>
              <a:spcBef>
                <a:spcPts val="450"/>
              </a:spcBef>
              <a:buNone/>
            </a:pPr>
            <a:r>
              <a:rPr lang="cs-CZ" sz="1600" b="1" dirty="0">
                <a:solidFill>
                  <a:srgbClr val="C00000"/>
                </a:solidFill>
              </a:rPr>
              <a:t>                                                 </a:t>
            </a:r>
            <a:r>
              <a:rPr lang="cs-CZ" sz="1600" b="1" dirty="0"/>
              <a:t>z obnovitelných zdrojů vyráběných v místě situování budovy</a:t>
            </a:r>
          </a:p>
          <a:p>
            <a:pPr>
              <a:spcBef>
                <a:spcPts val="450"/>
              </a:spcBef>
              <a:buNone/>
            </a:pPr>
            <a:r>
              <a:rPr lang="cs-CZ" sz="1600" b="1" dirty="0"/>
              <a:t>                                                 </a:t>
            </a:r>
            <a:r>
              <a:rPr lang="cs-CZ" sz="1600" b="1" dirty="0">
                <a:solidFill>
                  <a:srgbClr val="1B1BA5"/>
                </a:solidFill>
              </a:rPr>
              <a:t>(Amsterdam, Berlín, Brusel, Kodaň, </a:t>
            </a:r>
            <a:r>
              <a:rPr lang="cs-CZ" sz="1600" b="1" dirty="0">
                <a:solidFill>
                  <a:srgbClr val="C00000"/>
                </a:solidFill>
              </a:rPr>
              <a:t>Praha</a:t>
            </a:r>
            <a:r>
              <a:rPr lang="cs-CZ" sz="1600" b="1" dirty="0">
                <a:solidFill>
                  <a:srgbClr val="1B1BA5"/>
                </a:solidFill>
              </a:rPr>
              <a:t>, Varšava)</a:t>
            </a:r>
            <a:r>
              <a:rPr lang="cs-CZ" sz="1600" b="1" dirty="0"/>
              <a:t>   </a:t>
            </a:r>
            <a:endParaRPr lang="cs-CZ" sz="1600" b="1" baseline="300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81E8427-8FA1-412E-82BC-C59D188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8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638E3-672E-4259-B529-1B471272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381000"/>
            <a:ext cx="8415867" cy="1143000"/>
          </a:xfrm>
        </p:spPr>
        <p:txBody>
          <a:bodyPr>
            <a:normAutofit/>
          </a:bodyPr>
          <a:lstStyle/>
          <a:p>
            <a:pPr algn="ctr"/>
            <a:r>
              <a:rPr lang="cs-CZ" sz="2100" dirty="0"/>
              <a:t>Některé změny návrhu znění zákona</a:t>
            </a:r>
            <a:br>
              <a:rPr lang="cs-CZ" sz="2100" dirty="0"/>
            </a:br>
            <a:r>
              <a:rPr lang="cs-CZ" sz="2100" cap="none" dirty="0"/>
              <a:t>č. 406/2000 o hospodaření energií</a:t>
            </a:r>
            <a:br>
              <a:rPr lang="cs-CZ" sz="2100" cap="none" dirty="0"/>
            </a:br>
            <a:r>
              <a:rPr lang="cs-CZ" sz="2100" cap="none" dirty="0"/>
              <a:t>(zpracováno podle neoficiálního pracovního znění zákona)</a:t>
            </a:r>
            <a:endParaRPr lang="cs-CZ" sz="2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F6F2D4C-3431-43C7-AC68-B7CCA354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828800"/>
            <a:ext cx="8161867" cy="4114800"/>
          </a:xfrm>
        </p:spPr>
        <p:txBody>
          <a:bodyPr/>
          <a:lstStyle/>
          <a:p>
            <a:pPr marL="135731" indent="-135731">
              <a:buFont typeface="Wingdings" panose="05000000000000000000" pitchFamily="2" charset="2"/>
              <a:buChar char="§"/>
              <a:tabLst>
                <a:tab pos="471488" algn="l"/>
              </a:tabLst>
            </a:pPr>
            <a:r>
              <a:rPr lang="cs-CZ" dirty="0"/>
              <a:t>§7 </a:t>
            </a:r>
            <a:r>
              <a:rPr lang="cs-CZ" dirty="0" smtClean="0"/>
              <a:t>	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případě výstavby nové budovy je stavebník povinen plnit požadavky na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energetickou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náročnost budovy … to doložit průkazem energetické náročnosti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	budovy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, který obsahuje hodnocení:</a:t>
            </a:r>
          </a:p>
          <a:p>
            <a:pPr marL="471488" indent="-407194">
              <a:buNone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    d) posouzení technické, ekonomické a ekologické proveditelnosti místního systému dodávky energie využívajícího energii z obnovitelných zdrojů, kombinované výroby elektřiny a tepla, soustavy zásobování tepelnou energií a tepelného čerpadla.</a:t>
            </a:r>
          </a:p>
          <a:p>
            <a:pPr marL="471488" indent="-271463">
              <a:buNone/>
            </a:pPr>
            <a:r>
              <a:rPr lang="cs-CZ" dirty="0">
                <a:solidFill>
                  <a:schemeClr val="tx2"/>
                </a:solidFill>
              </a:rPr>
              <a:t>g) </a:t>
            </a:r>
            <a:r>
              <a:rPr lang="cs-CZ" sz="1800" dirty="0">
                <a:solidFill>
                  <a:schemeClr val="tx2"/>
                </a:solidFill>
              </a:rPr>
              <a:t>vybavit v případě bytových domů a víceúčelových staveb s dodávkou tepla nebo chladu ze soustavy zásobování tepelnou energií </a:t>
            </a:r>
            <a:r>
              <a:rPr lang="cs-CZ" sz="1800" dirty="0">
                <a:solidFill>
                  <a:srgbClr val="C00000"/>
                </a:solidFill>
              </a:rPr>
              <a:t>.. </a:t>
            </a:r>
            <a:r>
              <a:rPr lang="cs-CZ" sz="1800" b="1" dirty="0">
                <a:solidFill>
                  <a:srgbClr val="C00000"/>
                </a:solidFill>
              </a:rPr>
              <a:t>každý byt a nebytový prostor přístroji registrujícími dodávku tepelné energie</a:t>
            </a:r>
            <a:r>
              <a:rPr lang="cs-CZ" sz="1800" dirty="0">
                <a:solidFill>
                  <a:srgbClr val="C00000"/>
                </a:solidFill>
              </a:rPr>
              <a:t>..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073CCE-E03F-4015-BA76-AD659E59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t>9</a:t>
            </a:fld>
            <a:endParaRPr lang="cs-CZ" noProof="0" dirty="0"/>
          </a:p>
        </p:txBody>
      </p:sp>
      <p:sp>
        <p:nvSpPr>
          <p:cNvPr id="8" name="Zástupný symbol pro zápatí 6">
            <a:extLst>
              <a:ext uri="{FF2B5EF4-FFF2-40B4-BE49-F238E27FC236}">
                <a16:creationId xmlns="" xmlns:a16="http://schemas.microsoft.com/office/drawing/2014/main" id="{3DCD21F1-33A7-451C-ACBF-15E1398B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79187"/>
            <a:ext cx="2807494" cy="179177"/>
          </a:xfrm>
        </p:spPr>
        <p:txBody>
          <a:bodyPr/>
          <a:lstStyle/>
          <a:p>
            <a:pPr rtl="0"/>
            <a:r>
              <a:rPr lang="cs-CZ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</a:t>
            </a:r>
            <a:r>
              <a:rPr lang="cs-CZ" noProof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„Dynamika proměn bydlení" Ostrava 2019</a:t>
            </a:r>
            <a:endParaRPr lang="cs-CZ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mní prezentace s červenou čárou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2_TF03031023.potx" id="{39AA09A2-0CD7-4619-AC0D-629ED5500FFF}" vid="{4CE331E1-69E6-4F00-8170-AA70E5454A6F}"/>
    </a:ext>
  </a:extLst>
</a:theme>
</file>

<file path=ppt/theme/theme2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2352</Words>
  <Application>Microsoft Office PowerPoint</Application>
  <PresentationFormat>Předvádění na obrazovce (4:3)</PresentationFormat>
  <Paragraphs>326</Paragraphs>
  <Slides>30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Arial-BoldMT</vt:lpstr>
      <vt:lpstr>Cambria</vt:lpstr>
      <vt:lpstr>Wingdings</vt:lpstr>
      <vt:lpstr>Firemní prezentace s červenou čárou 16x9</vt:lpstr>
      <vt:lpstr>NOVá legislativa  v energetickém hodnocení budov v české republice</vt:lpstr>
      <vt:lpstr>Přehled nových legislativních dokumentů</vt:lpstr>
      <vt:lpstr>Přehled dosud vydaných směrnic EU  v oblasti energetické náročnosti budov</vt:lpstr>
      <vt:lpstr>Směrnice EP a RADY 2018/844/EU  kterou se mění Směrnice 2010/31/EU o energetické náročnosti budov a Směrnice 2012/27/EU o energetické účinnosti</vt:lpstr>
      <vt:lpstr>Základní cíle směrnice ep a rady 2018/844/eu</vt:lpstr>
      <vt:lpstr>Prezentace aplikace PowerPoint</vt:lpstr>
      <vt:lpstr>Úřední věstník Evropské unie – L 208/45</vt:lpstr>
      <vt:lpstr>        Předpokládané referenční hodnoty pro energetickou náročnost budov s téměř nulovou spotřebou energie pro rok 2020:</vt:lpstr>
      <vt:lpstr>Některé změny návrhu znění zákona č. 406/2000 o hospodaření energií (zpracováno podle neoficiálního pracovního znění zákona)</vt:lpstr>
      <vt:lpstr>Některé změny návrhu znění zákona č. 406/2000 o hospodaření energií (zpracováno podle neoficiálního pracovního znění zákona)</vt:lpstr>
      <vt:lpstr>NovÉ čsn en iso </vt:lpstr>
      <vt:lpstr>NovÉ čsn en iso </vt:lpstr>
      <vt:lpstr>nové ČSN EN ISO</vt:lpstr>
      <vt:lpstr>Revidované ČSN EN ISO</vt:lpstr>
      <vt:lpstr>Změna (revize) ČSN 73 0540 – část 2/2011</vt:lpstr>
      <vt:lpstr>Změna (revize) ČSN 73 0540 – část 2/2011</vt:lpstr>
      <vt:lpstr>Prezentace aplikace PowerPoint</vt:lpstr>
      <vt:lpstr>Změna (revize) ČSN 73 0540 – část 2/2011</vt:lpstr>
      <vt:lpstr>Změna (revize) ČSN 73 0540 – část 2/2011</vt:lpstr>
      <vt:lpstr>Změna (revize) ČSN 73 0540 – část 2/2011</vt:lpstr>
      <vt:lpstr>Změna (revize) ČSN 73 0540 – část 2/2011</vt:lpstr>
      <vt:lpstr>Změna (revize) ČSN 73 0540 – část 2/2011</vt:lpstr>
      <vt:lpstr>Prezentace aplikace PowerPoint</vt:lpstr>
      <vt:lpstr>Rodinný dům – rekuperace – solární systém 10 m2 –  PTV z 20% elektr. proudem</vt:lpstr>
      <vt:lpstr>RD s tepelným čerpadlem vzduch - voda</vt:lpstr>
      <vt:lpstr>Faktory primární energie podle EN ISO 52000-1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legislativa  v energetickém hodnocení budov v české republice</dc:title>
  <dc:creator>Zvole</dc:creator>
  <cp:lastModifiedBy>Vladan Panovec</cp:lastModifiedBy>
  <cp:revision>126</cp:revision>
  <dcterms:created xsi:type="dcterms:W3CDTF">2018-09-27T15:22:50Z</dcterms:created>
  <dcterms:modified xsi:type="dcterms:W3CDTF">2019-03-14T07:17:05Z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