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86" r:id="rId1"/>
  </p:sldMasterIdLst>
  <p:notesMasterIdLst>
    <p:notesMasterId r:id="rId23"/>
  </p:notesMasterIdLst>
  <p:handoutMasterIdLst>
    <p:handoutMasterId r:id="rId24"/>
  </p:handoutMasterIdLst>
  <p:sldIdLst>
    <p:sldId id="288" r:id="rId2"/>
    <p:sldId id="1189" r:id="rId3"/>
    <p:sldId id="328" r:id="rId4"/>
    <p:sldId id="415" r:id="rId5"/>
    <p:sldId id="416" r:id="rId6"/>
    <p:sldId id="1190" r:id="rId7"/>
    <p:sldId id="402" r:id="rId8"/>
    <p:sldId id="1191" r:id="rId9"/>
    <p:sldId id="1192" r:id="rId10"/>
    <p:sldId id="1193" r:id="rId11"/>
    <p:sldId id="1194" r:id="rId12"/>
    <p:sldId id="1195" r:id="rId13"/>
    <p:sldId id="329" r:id="rId14"/>
    <p:sldId id="326" r:id="rId15"/>
    <p:sldId id="333" r:id="rId16"/>
    <p:sldId id="309" r:id="rId17"/>
    <p:sldId id="332" r:id="rId18"/>
    <p:sldId id="327" r:id="rId19"/>
    <p:sldId id="331" r:id="rId20"/>
    <p:sldId id="321" r:id="rId21"/>
    <p:sldId id="379" r:id="rId22"/>
  </p:sldIdLst>
  <p:sldSz cx="10693400" cy="7561263"/>
  <p:notesSz cx="6797675" cy="9926638"/>
  <p:defaultTextStyle>
    <a:defPPr>
      <a:defRPr lang="en-US"/>
    </a:defPPr>
    <a:lvl1pPr marL="0" algn="l" defTabSz="99702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8509" algn="l" defTabSz="99702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7021" algn="l" defTabSz="99702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5530" algn="l" defTabSz="99702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4040" algn="l" defTabSz="99702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92549" algn="l" defTabSz="99702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91061" algn="l" defTabSz="99702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9570" algn="l" defTabSz="99702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8081" algn="l" defTabSz="99702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" userDrawn="1">
          <p15:clr>
            <a:srgbClr val="A4A3A4"/>
          </p15:clr>
        </p15:guide>
        <p15:guide id="2" orient="horz" pos="1025" userDrawn="1">
          <p15:clr>
            <a:srgbClr val="A4A3A4"/>
          </p15:clr>
        </p15:guide>
        <p15:guide id="3" orient="horz" pos="4762" userDrawn="1">
          <p15:clr>
            <a:srgbClr val="A4A3A4"/>
          </p15:clr>
        </p15:guide>
        <p15:guide id="4" orient="horz" pos="4016" userDrawn="1">
          <p15:clr>
            <a:srgbClr val="A4A3A4"/>
          </p15:clr>
        </p15:guide>
        <p15:guide id="5" orient="horz" pos="3041" userDrawn="1">
          <p15:clr>
            <a:srgbClr val="A4A3A4"/>
          </p15:clr>
        </p15:guide>
        <p15:guide id="6" orient="horz" pos="1239" userDrawn="1">
          <p15:clr>
            <a:srgbClr val="A4A3A4"/>
          </p15:clr>
        </p15:guide>
        <p15:guide id="7" orient="horz" pos="2101" userDrawn="1">
          <p15:clr>
            <a:srgbClr val="A4A3A4"/>
          </p15:clr>
        </p15:guide>
        <p15:guide id="8" orient="horz" pos="3980" userDrawn="1">
          <p15:clr>
            <a:srgbClr val="A4A3A4"/>
          </p15:clr>
        </p15:guide>
        <p15:guide id="9" pos="313" userDrawn="1">
          <p15:clr>
            <a:srgbClr val="A4A3A4"/>
          </p15:clr>
        </p15:guide>
        <p15:guide id="10" pos="6423" userDrawn="1">
          <p15:clr>
            <a:srgbClr val="A4A3A4"/>
          </p15:clr>
        </p15:guide>
        <p15:guide id="11" pos="18" userDrawn="1">
          <p15:clr>
            <a:srgbClr val="A4A3A4"/>
          </p15:clr>
        </p15:guide>
        <p15:guide id="12" pos="1628" userDrawn="1">
          <p15:clr>
            <a:srgbClr val="A4A3A4"/>
          </p15:clr>
        </p15:guide>
        <p15:guide id="13" userDrawn="1">
          <p15:clr>
            <a:srgbClr val="A4A3A4"/>
          </p15:clr>
        </p15:guide>
        <p15:guide id="14" pos="2860" userDrawn="1">
          <p15:clr>
            <a:srgbClr val="A4A3A4"/>
          </p15:clr>
        </p15:guide>
        <p15:guide id="15" pos="5595" userDrawn="1">
          <p15:clr>
            <a:srgbClr val="A4A3A4"/>
          </p15:clr>
        </p15:guide>
        <p15:guide id="16" pos="1955" userDrawn="1">
          <p15:clr>
            <a:srgbClr val="A4A3A4"/>
          </p15:clr>
        </p15:guide>
        <p15:guide id="17" pos="4049" userDrawn="1">
          <p15:clr>
            <a:srgbClr val="A4A3A4"/>
          </p15:clr>
        </p15:guide>
        <p15:guide id="18" orient="horz" pos="911">
          <p15:clr>
            <a:srgbClr val="A4A3A4"/>
          </p15:clr>
        </p15:guide>
        <p15:guide id="19" orient="horz" pos="4312">
          <p15:clr>
            <a:srgbClr val="A4A3A4"/>
          </p15:clr>
        </p15:guide>
        <p15:guide id="20" orient="horz" pos="3179">
          <p15:clr>
            <a:srgbClr val="A4A3A4"/>
          </p15:clr>
        </p15:guide>
        <p15:guide id="21" orient="horz" pos="2043">
          <p15:clr>
            <a:srgbClr val="A4A3A4"/>
          </p15:clr>
        </p15:guide>
        <p15:guide id="22" orient="horz" pos="2617">
          <p15:clr>
            <a:srgbClr val="A4A3A4"/>
          </p15:clr>
        </p15:guide>
        <p15:guide id="23" pos="6266">
          <p15:clr>
            <a:srgbClr val="A4A3A4"/>
          </p15:clr>
        </p15:guide>
        <p15:guide id="24" pos="480">
          <p15:clr>
            <a:srgbClr val="A4A3A4"/>
          </p15:clr>
        </p15:guide>
        <p15:guide id="25" pos="3244">
          <p15:clr>
            <a:srgbClr val="A4A3A4"/>
          </p15:clr>
        </p15:guide>
        <p15:guide id="26" pos="3495">
          <p15:clr>
            <a:srgbClr val="A4A3A4"/>
          </p15:clr>
        </p15:guide>
        <p15:guide id="27" pos="3373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7" name="Autor" initials="A" lastIdx="0" clrIdx="2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FDA"/>
    <a:srgbClr val="BED600"/>
    <a:srgbClr val="5AD600"/>
    <a:srgbClr val="FF961E"/>
    <a:srgbClr val="616365"/>
    <a:srgbClr val="4472C4"/>
    <a:srgbClr val="00B0F0"/>
    <a:srgbClr val="1ABBE9"/>
    <a:srgbClr val="FFC078"/>
    <a:srgbClr val="B4B5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19" autoAdjust="0"/>
  </p:normalViewPr>
  <p:slideViewPr>
    <p:cSldViewPr snapToGrid="0" showGuides="1">
      <p:cViewPr>
        <p:scale>
          <a:sx n="75" d="100"/>
          <a:sy n="75" d="100"/>
        </p:scale>
        <p:origin x="1210" y="67"/>
      </p:cViewPr>
      <p:guideLst>
        <p:guide orient="horz" pos="201"/>
        <p:guide orient="horz" pos="1025"/>
        <p:guide orient="horz" pos="4762"/>
        <p:guide orient="horz" pos="4016"/>
        <p:guide orient="horz" pos="3041"/>
        <p:guide orient="horz" pos="1239"/>
        <p:guide orient="horz" pos="2101"/>
        <p:guide orient="horz" pos="3980"/>
        <p:guide pos="313"/>
        <p:guide pos="6423"/>
        <p:guide pos="18"/>
        <p:guide pos="1628"/>
        <p:guide/>
        <p:guide pos="2860"/>
        <p:guide pos="5595"/>
        <p:guide pos="1955"/>
        <p:guide pos="4049"/>
        <p:guide orient="horz" pos="911"/>
        <p:guide orient="horz" pos="4312"/>
        <p:guide orient="horz" pos="3179"/>
        <p:guide orient="horz" pos="2043"/>
        <p:guide orient="horz" pos="2617"/>
        <p:guide pos="6266"/>
        <p:guide pos="480"/>
        <p:guide pos="3244"/>
        <p:guide pos="3495"/>
        <p:guide pos="3373"/>
      </p:guideLst>
    </p:cSldViewPr>
  </p:slideViewPr>
  <p:outlineViewPr>
    <p:cViewPr>
      <p:scale>
        <a:sx n="33" d="100"/>
        <a:sy n="33" d="100"/>
      </p:scale>
      <p:origin x="48" y="4595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rehak\Desktop\V&#283;k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CZPRG0007\FAS\RE\PUBLICATIONS\Property%20index\Property%20index%202017\Calculation\Euromonitor_residential%20data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Czprg0008\au\RE\KNOWLEDGE\N&#193;JMY\N&#225;jmy_dat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3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41710995829084E-2"/>
          <c:y val="3.093273579383396E-2"/>
          <c:w val="0.92480413124228011"/>
          <c:h val="0.86316246040120159"/>
        </c:manualLayout>
      </c:layout>
      <c:pie3DChart>
        <c:varyColors val="1"/>
        <c:ser>
          <c:idx val="0"/>
          <c:order val="0"/>
          <c:tx>
            <c:strRef>
              <c:f>List3!$G$3</c:f>
              <c:strCache>
                <c:ptCount val="1"/>
                <c:pt idx="0">
                  <c:v>#</c:v>
                </c:pt>
              </c:strCache>
            </c:strRef>
          </c:tx>
          <c:spPr>
            <a:ln w="34925">
              <a:solidFill>
                <a:schemeClr val="tx1"/>
              </a:solidFill>
            </a:ln>
          </c:spPr>
          <c:explosion val="5"/>
          <c:dPt>
            <c:idx val="0"/>
            <c:bubble3D val="0"/>
            <c:spPr>
              <a:solidFill>
                <a:schemeClr val="accent1"/>
              </a:solidFill>
              <a:ln w="34925">
                <a:solidFill>
                  <a:schemeClr val="tx1"/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 contourW="34925">
                <a:bevelT w="127000" h="127000"/>
                <a:bevelB w="127000" h="127000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FA1-4811-8BFA-6413CD0B988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34925">
                <a:solidFill>
                  <a:schemeClr val="tx1"/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 contourW="34925">
                <a:bevelT w="127000" h="127000"/>
                <a:bevelB w="127000" h="127000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FA1-4811-8BFA-6413CD0B988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34925">
                <a:solidFill>
                  <a:schemeClr val="tx1"/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 contourW="34925">
                <a:bevelT w="127000" h="127000"/>
                <a:bevelB w="127000" h="127000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FA1-4811-8BFA-6413CD0B988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34925">
                <a:solidFill>
                  <a:schemeClr val="tx1"/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 contourW="34925">
                <a:bevelT w="127000" h="127000"/>
                <a:bevelB w="127000" h="127000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FA1-4811-8BFA-6413CD0B988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34925">
                <a:solidFill>
                  <a:schemeClr val="tx1"/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 contourW="34925">
                <a:bevelT w="127000" h="127000"/>
                <a:bevelB w="127000" h="127000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5FA1-4811-8BFA-6413CD0B988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34925">
                <a:solidFill>
                  <a:schemeClr val="tx1"/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 contourW="34925">
                <a:bevelT w="127000" h="127000"/>
                <a:bevelB w="127000" h="127000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5FA1-4811-8BFA-6413CD0B988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34925">
                <a:solidFill>
                  <a:schemeClr val="tx1"/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 contourW="34925">
                <a:bevelT w="127000" h="127000"/>
                <a:bevelB w="127000" h="127000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5FA1-4811-8BFA-6413CD0B988A}"/>
              </c:ext>
            </c:extLst>
          </c:dPt>
          <c:dLbls>
            <c:dLbl>
              <c:idx val="0"/>
              <c:layout>
                <c:manualLayout>
                  <c:x val="5.4382865986048093E-2"/>
                  <c:y val="-0.1212630316741272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FA1-4811-8BFA-6413CD0B988A}"/>
                </c:ext>
              </c:extLst>
            </c:dLbl>
            <c:dLbl>
              <c:idx val="1"/>
              <c:layout>
                <c:manualLayout>
                  <c:x val="4.1190934021031529E-2"/>
                  <c:y val="-2.22220103210441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FA1-4811-8BFA-6413CD0B988A}"/>
                </c:ext>
              </c:extLst>
            </c:dLbl>
            <c:dLbl>
              <c:idx val="2"/>
              <c:layout>
                <c:manualLayout>
                  <c:x val="1.0299893007261359E-2"/>
                  <c:y val="6.51424283835270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FA1-4811-8BFA-6413CD0B988A}"/>
                </c:ext>
              </c:extLst>
            </c:dLbl>
            <c:dLbl>
              <c:idx val="3"/>
              <c:layout>
                <c:manualLayout>
                  <c:x val="2.2126172842475502E-2"/>
                  <c:y val="4.670484066388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FA1-4811-8BFA-6413CD0B988A}"/>
                </c:ext>
              </c:extLst>
            </c:dLbl>
            <c:dLbl>
              <c:idx val="4"/>
              <c:layout>
                <c:manualLayout>
                  <c:x val="-5.5337450557989909E-3"/>
                  <c:y val="5.048926326529517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FA1-4811-8BFA-6413CD0B988A}"/>
                </c:ext>
              </c:extLst>
            </c:dLbl>
            <c:dLbl>
              <c:idx val="5"/>
              <c:layout>
                <c:manualLayout>
                  <c:x val="-1.3370281424607382E-2"/>
                  <c:y val="4.670484066388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FA1-4811-8BFA-6413CD0B988A}"/>
                </c:ext>
              </c:extLst>
            </c:dLbl>
            <c:dLbl>
              <c:idx val="6"/>
              <c:layout>
                <c:manualLayout>
                  <c:x val="-3.3730066314495648E-2"/>
                  <c:y val="2.254502717930580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FA1-4811-8BFA-6413CD0B98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spc="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rnd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prstDash val="dash"/>
                  <a:bevel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List3!$F$4:$F$10</c:f>
              <c:strCache>
                <c:ptCount val="7"/>
                <c:pt idx="0">
                  <c:v>Ostrava</c:v>
                </c:pt>
                <c:pt idx="1">
                  <c:v>Havířov</c:v>
                </c:pt>
                <c:pt idx="2">
                  <c:v>Karviná</c:v>
                </c:pt>
                <c:pt idx="3">
                  <c:v>Frýdek-Místek</c:v>
                </c:pt>
                <c:pt idx="4">
                  <c:v>Orlová</c:v>
                </c:pt>
                <c:pt idx="5">
                  <c:v>Opava</c:v>
                </c:pt>
                <c:pt idx="6">
                  <c:v>ostatní obce a města (20)</c:v>
                </c:pt>
              </c:strCache>
            </c:strRef>
          </c:cat>
          <c:val>
            <c:numRef>
              <c:f>List3!$G$4:$G$10</c:f>
              <c:numCache>
                <c:formatCode>_-* #\ ##0\ _K_č_-;\-* #\ ##0\ _K_č_-;_-* "-"??\ _K_č_-;_-@_-</c:formatCode>
                <c:ptCount val="7"/>
                <c:pt idx="0">
                  <c:v>6643</c:v>
                </c:pt>
                <c:pt idx="1">
                  <c:v>5834</c:v>
                </c:pt>
                <c:pt idx="2">
                  <c:v>3368</c:v>
                </c:pt>
                <c:pt idx="3">
                  <c:v>1193</c:v>
                </c:pt>
                <c:pt idx="4">
                  <c:v>965</c:v>
                </c:pt>
                <c:pt idx="5">
                  <c:v>224</c:v>
                </c:pt>
                <c:pt idx="6">
                  <c:v>1890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FA1-4811-8BFA-6413CD0B988A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Tenure!$B$1</c:f>
              <c:strCache>
                <c:ptCount val="1"/>
                <c:pt idx="0">
                  <c:v>Domácnosti, které mají hypotéku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Tenure!$A$2:$A$31</c:f>
              <c:strCache>
                <c:ptCount val="30"/>
                <c:pt idx="0">
                  <c:v>Austria</c:v>
                </c:pt>
                <c:pt idx="1">
                  <c:v>Belarus</c:v>
                </c:pt>
                <c:pt idx="2">
                  <c:v>Belgium</c:v>
                </c:pt>
                <c:pt idx="3">
                  <c:v>Bulgaria</c:v>
                </c:pt>
                <c:pt idx="4">
                  <c:v>Croatia</c:v>
                </c:pt>
                <c:pt idx="5">
                  <c:v>Czech Republic</c:v>
                </c:pt>
                <c:pt idx="6">
                  <c:v>Denmark</c:v>
                </c:pt>
                <c:pt idx="7">
                  <c:v>Estonia</c:v>
                </c:pt>
                <c:pt idx="8">
                  <c:v>France</c:v>
                </c:pt>
                <c:pt idx="9">
                  <c:v>Germany</c:v>
                </c:pt>
                <c:pt idx="10">
                  <c:v>Greece</c:v>
                </c:pt>
                <c:pt idx="11">
                  <c:v>Hungary</c:v>
                </c:pt>
                <c:pt idx="12">
                  <c:v>Ireland</c:v>
                </c:pt>
                <c:pt idx="13">
                  <c:v>Italy</c:v>
                </c:pt>
                <c:pt idx="14">
                  <c:v>Latvia</c:v>
                </c:pt>
                <c:pt idx="15">
                  <c:v>Lithuania</c:v>
                </c:pt>
                <c:pt idx="16">
                  <c:v>Netherlands</c:v>
                </c:pt>
                <c:pt idx="17">
                  <c:v>Norway</c:v>
                </c:pt>
                <c:pt idx="18">
                  <c:v>Poland</c:v>
                </c:pt>
                <c:pt idx="19">
                  <c:v>Portugal</c:v>
                </c:pt>
                <c:pt idx="20">
                  <c:v>Romania</c:v>
                </c:pt>
                <c:pt idx="21">
                  <c:v>Russia</c:v>
                </c:pt>
                <c:pt idx="22">
                  <c:v>Slovakia</c:v>
                </c:pt>
                <c:pt idx="23">
                  <c:v>Slovenia</c:v>
                </c:pt>
                <c:pt idx="24">
                  <c:v>Spain</c:v>
                </c:pt>
                <c:pt idx="25">
                  <c:v>Sweden</c:v>
                </c:pt>
                <c:pt idx="26">
                  <c:v>Switzerland</c:v>
                </c:pt>
                <c:pt idx="27">
                  <c:v>Turkey</c:v>
                </c:pt>
                <c:pt idx="28">
                  <c:v>Ukraine</c:v>
                </c:pt>
                <c:pt idx="29">
                  <c:v>United Kingdom</c:v>
                </c:pt>
              </c:strCache>
            </c:strRef>
          </c:cat>
          <c:val>
            <c:numRef>
              <c:f>Tenure!$B$2:$B$31</c:f>
              <c:numCache>
                <c:formatCode>#,##0.00</c:formatCode>
                <c:ptCount val="30"/>
                <c:pt idx="0">
                  <c:v>700.4</c:v>
                </c:pt>
                <c:pt idx="1">
                  <c:v>428.3</c:v>
                </c:pt>
                <c:pt idx="2">
                  <c:v>1331.4</c:v>
                </c:pt>
                <c:pt idx="3">
                  <c:v>380.4</c:v>
                </c:pt>
                <c:pt idx="4">
                  <c:v>138.6</c:v>
                </c:pt>
                <c:pt idx="5">
                  <c:v>549.29999999999995</c:v>
                </c:pt>
                <c:pt idx="6">
                  <c:v>872.2</c:v>
                </c:pt>
                <c:pt idx="7">
                  <c:v>128.5</c:v>
                </c:pt>
                <c:pt idx="8">
                  <c:v>6086.3</c:v>
                </c:pt>
                <c:pt idx="9">
                  <c:v>9025.4</c:v>
                </c:pt>
                <c:pt idx="10">
                  <c:v>948.8</c:v>
                </c:pt>
                <c:pt idx="11">
                  <c:v>1032.4000000000001</c:v>
                </c:pt>
                <c:pt idx="12">
                  <c:v>763.6</c:v>
                </c:pt>
                <c:pt idx="13">
                  <c:v>7469.5</c:v>
                </c:pt>
                <c:pt idx="14">
                  <c:v>168</c:v>
                </c:pt>
                <c:pt idx="15">
                  <c:v>143.6</c:v>
                </c:pt>
                <c:pt idx="16">
                  <c:v>4238.2</c:v>
                </c:pt>
                <c:pt idx="17">
                  <c:v>1259.9000000000001</c:v>
                </c:pt>
                <c:pt idx="18">
                  <c:v>1030.2</c:v>
                </c:pt>
                <c:pt idx="19">
                  <c:v>1023.5</c:v>
                </c:pt>
                <c:pt idx="20">
                  <c:v>821.9</c:v>
                </c:pt>
                <c:pt idx="21">
                  <c:v>6432</c:v>
                </c:pt>
                <c:pt idx="22">
                  <c:v>261.89999999999998</c:v>
                </c:pt>
                <c:pt idx="23">
                  <c:v>59.4</c:v>
                </c:pt>
                <c:pt idx="24">
                  <c:v>9030.7999999999993</c:v>
                </c:pt>
                <c:pt idx="25">
                  <c:v>1223.2</c:v>
                </c:pt>
                <c:pt idx="26">
                  <c:v>959.5</c:v>
                </c:pt>
                <c:pt idx="27">
                  <c:v>3697.7</c:v>
                </c:pt>
                <c:pt idx="28">
                  <c:v>1481.5</c:v>
                </c:pt>
                <c:pt idx="29">
                  <c:v>8832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F4-4F71-ABC2-63C44F8147A3}"/>
            </c:ext>
          </c:extLst>
        </c:ser>
        <c:ser>
          <c:idx val="1"/>
          <c:order val="1"/>
          <c:tx>
            <c:strRef>
              <c:f>Tenure!$C$1</c:f>
              <c:strCache>
                <c:ptCount val="1"/>
                <c:pt idx="0">
                  <c:v>Domácnosti bez hypotéky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Tenure!$A$2:$A$31</c:f>
              <c:strCache>
                <c:ptCount val="30"/>
                <c:pt idx="0">
                  <c:v>Austria</c:v>
                </c:pt>
                <c:pt idx="1">
                  <c:v>Belarus</c:v>
                </c:pt>
                <c:pt idx="2">
                  <c:v>Belgium</c:v>
                </c:pt>
                <c:pt idx="3">
                  <c:v>Bulgaria</c:v>
                </c:pt>
                <c:pt idx="4">
                  <c:v>Croatia</c:v>
                </c:pt>
                <c:pt idx="5">
                  <c:v>Czech Republic</c:v>
                </c:pt>
                <c:pt idx="6">
                  <c:v>Denmark</c:v>
                </c:pt>
                <c:pt idx="7">
                  <c:v>Estonia</c:v>
                </c:pt>
                <c:pt idx="8">
                  <c:v>France</c:v>
                </c:pt>
                <c:pt idx="9">
                  <c:v>Germany</c:v>
                </c:pt>
                <c:pt idx="10">
                  <c:v>Greece</c:v>
                </c:pt>
                <c:pt idx="11">
                  <c:v>Hungary</c:v>
                </c:pt>
                <c:pt idx="12">
                  <c:v>Ireland</c:v>
                </c:pt>
                <c:pt idx="13">
                  <c:v>Italy</c:v>
                </c:pt>
                <c:pt idx="14">
                  <c:v>Latvia</c:v>
                </c:pt>
                <c:pt idx="15">
                  <c:v>Lithuania</c:v>
                </c:pt>
                <c:pt idx="16">
                  <c:v>Netherlands</c:v>
                </c:pt>
                <c:pt idx="17">
                  <c:v>Norway</c:v>
                </c:pt>
                <c:pt idx="18">
                  <c:v>Poland</c:v>
                </c:pt>
                <c:pt idx="19">
                  <c:v>Portugal</c:v>
                </c:pt>
                <c:pt idx="20">
                  <c:v>Romania</c:v>
                </c:pt>
                <c:pt idx="21">
                  <c:v>Russia</c:v>
                </c:pt>
                <c:pt idx="22">
                  <c:v>Slovakia</c:v>
                </c:pt>
                <c:pt idx="23">
                  <c:v>Slovenia</c:v>
                </c:pt>
                <c:pt idx="24">
                  <c:v>Spain</c:v>
                </c:pt>
                <c:pt idx="25">
                  <c:v>Sweden</c:v>
                </c:pt>
                <c:pt idx="26">
                  <c:v>Switzerland</c:v>
                </c:pt>
                <c:pt idx="27">
                  <c:v>Turkey</c:v>
                </c:pt>
                <c:pt idx="28">
                  <c:v>Ukraine</c:v>
                </c:pt>
                <c:pt idx="29">
                  <c:v>United Kingdom</c:v>
                </c:pt>
              </c:strCache>
            </c:strRef>
          </c:cat>
          <c:val>
            <c:numRef>
              <c:f>Tenure!$C$2:$C$31</c:f>
              <c:numCache>
                <c:formatCode>#,##0.00</c:formatCode>
                <c:ptCount val="30"/>
                <c:pt idx="0">
                  <c:v>1448.4</c:v>
                </c:pt>
                <c:pt idx="1">
                  <c:v>2976.1</c:v>
                </c:pt>
                <c:pt idx="2">
                  <c:v>1840</c:v>
                </c:pt>
                <c:pt idx="3">
                  <c:v>2429.4</c:v>
                </c:pt>
                <c:pt idx="4">
                  <c:v>1298.0999999999999</c:v>
                </c:pt>
                <c:pt idx="5">
                  <c:v>1635.6</c:v>
                </c:pt>
                <c:pt idx="6">
                  <c:v>463.7</c:v>
                </c:pt>
                <c:pt idx="7">
                  <c:v>394</c:v>
                </c:pt>
                <c:pt idx="8">
                  <c:v>11021.6</c:v>
                </c:pt>
                <c:pt idx="9">
                  <c:v>8623.2000000000007</c:v>
                </c:pt>
                <c:pt idx="10">
                  <c:v>2185.1</c:v>
                </c:pt>
                <c:pt idx="11">
                  <c:v>2900.8</c:v>
                </c:pt>
                <c:pt idx="12">
                  <c:v>537.1</c:v>
                </c:pt>
                <c:pt idx="13">
                  <c:v>12828.5</c:v>
                </c:pt>
                <c:pt idx="14">
                  <c:v>594.5</c:v>
                </c:pt>
                <c:pt idx="15">
                  <c:v>914.5</c:v>
                </c:pt>
                <c:pt idx="16">
                  <c:v>521.4</c:v>
                </c:pt>
                <c:pt idx="17">
                  <c:v>506.7</c:v>
                </c:pt>
                <c:pt idx="18">
                  <c:v>8634.6</c:v>
                </c:pt>
                <c:pt idx="19">
                  <c:v>2044.6</c:v>
                </c:pt>
                <c:pt idx="20">
                  <c:v>6108.2</c:v>
                </c:pt>
                <c:pt idx="21">
                  <c:v>40690.9</c:v>
                </c:pt>
                <c:pt idx="22">
                  <c:v>1613.4</c:v>
                </c:pt>
                <c:pt idx="23">
                  <c:v>726.1</c:v>
                </c:pt>
                <c:pt idx="24">
                  <c:v>7024.4</c:v>
                </c:pt>
                <c:pt idx="25">
                  <c:v>1493.2</c:v>
                </c:pt>
                <c:pt idx="26">
                  <c:v>1523.4</c:v>
                </c:pt>
                <c:pt idx="27">
                  <c:v>13580.6</c:v>
                </c:pt>
                <c:pt idx="28">
                  <c:v>13516.8</c:v>
                </c:pt>
                <c:pt idx="29">
                  <c:v>9963.7000000000007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F4-4F71-ABC2-63C44F8147A3}"/>
            </c:ext>
          </c:extLst>
        </c:ser>
        <c:ser>
          <c:idx val="2"/>
          <c:order val="2"/>
          <c:tx>
            <c:strRef>
              <c:f>Tenure!$D$1</c:f>
              <c:strCache>
                <c:ptCount val="1"/>
                <c:pt idx="0">
                  <c:v>Domácnosti žijící v nájemním bydlení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Tenure!$A$2:$A$31</c:f>
              <c:strCache>
                <c:ptCount val="30"/>
                <c:pt idx="0">
                  <c:v>Austria</c:v>
                </c:pt>
                <c:pt idx="1">
                  <c:v>Belarus</c:v>
                </c:pt>
                <c:pt idx="2">
                  <c:v>Belgium</c:v>
                </c:pt>
                <c:pt idx="3">
                  <c:v>Bulgaria</c:v>
                </c:pt>
                <c:pt idx="4">
                  <c:v>Croatia</c:v>
                </c:pt>
                <c:pt idx="5">
                  <c:v>Czech Republic</c:v>
                </c:pt>
                <c:pt idx="6">
                  <c:v>Denmark</c:v>
                </c:pt>
                <c:pt idx="7">
                  <c:v>Estonia</c:v>
                </c:pt>
                <c:pt idx="8">
                  <c:v>France</c:v>
                </c:pt>
                <c:pt idx="9">
                  <c:v>Germany</c:v>
                </c:pt>
                <c:pt idx="10">
                  <c:v>Greece</c:v>
                </c:pt>
                <c:pt idx="11">
                  <c:v>Hungary</c:v>
                </c:pt>
                <c:pt idx="12">
                  <c:v>Ireland</c:v>
                </c:pt>
                <c:pt idx="13">
                  <c:v>Italy</c:v>
                </c:pt>
                <c:pt idx="14">
                  <c:v>Latvia</c:v>
                </c:pt>
                <c:pt idx="15">
                  <c:v>Lithuania</c:v>
                </c:pt>
                <c:pt idx="16">
                  <c:v>Netherlands</c:v>
                </c:pt>
                <c:pt idx="17">
                  <c:v>Norway</c:v>
                </c:pt>
                <c:pt idx="18">
                  <c:v>Poland</c:v>
                </c:pt>
                <c:pt idx="19">
                  <c:v>Portugal</c:v>
                </c:pt>
                <c:pt idx="20">
                  <c:v>Romania</c:v>
                </c:pt>
                <c:pt idx="21">
                  <c:v>Russia</c:v>
                </c:pt>
                <c:pt idx="22">
                  <c:v>Slovakia</c:v>
                </c:pt>
                <c:pt idx="23">
                  <c:v>Slovenia</c:v>
                </c:pt>
                <c:pt idx="24">
                  <c:v>Spain</c:v>
                </c:pt>
                <c:pt idx="25">
                  <c:v>Sweden</c:v>
                </c:pt>
                <c:pt idx="26">
                  <c:v>Switzerland</c:v>
                </c:pt>
                <c:pt idx="27">
                  <c:v>Turkey</c:v>
                </c:pt>
                <c:pt idx="28">
                  <c:v>Ukraine</c:v>
                </c:pt>
                <c:pt idx="29">
                  <c:v>United Kingdom</c:v>
                </c:pt>
              </c:strCache>
            </c:strRef>
          </c:cat>
          <c:val>
            <c:numRef>
              <c:f>Tenure!$D$2:$D$31</c:f>
              <c:numCache>
                <c:formatCode>#,##0.00</c:formatCode>
                <c:ptCount val="30"/>
                <c:pt idx="0">
                  <c:v>1555.6</c:v>
                </c:pt>
                <c:pt idx="1">
                  <c:v>213.8</c:v>
                </c:pt>
                <c:pt idx="2">
                  <c:v>1575.3</c:v>
                </c:pt>
                <c:pt idx="3">
                  <c:v>194.1</c:v>
                </c:pt>
                <c:pt idx="4">
                  <c:v>81.8</c:v>
                </c:pt>
                <c:pt idx="5">
                  <c:v>1030.5999999999999</c:v>
                </c:pt>
                <c:pt idx="6">
                  <c:v>1235.0999999999999</c:v>
                </c:pt>
                <c:pt idx="7">
                  <c:v>61.5</c:v>
                </c:pt>
                <c:pt idx="8">
                  <c:v>11625.8</c:v>
                </c:pt>
                <c:pt idx="9">
                  <c:v>20941.099999999999</c:v>
                </c:pt>
                <c:pt idx="10">
                  <c:v>768.4</c:v>
                </c:pt>
                <c:pt idx="11">
                  <c:v>160.69999999999999</c:v>
                </c:pt>
                <c:pt idx="12">
                  <c:v>418.9</c:v>
                </c:pt>
                <c:pt idx="13">
                  <c:v>4514.3999999999996</c:v>
                </c:pt>
                <c:pt idx="14">
                  <c:v>115.5</c:v>
                </c:pt>
                <c:pt idx="15">
                  <c:v>63.4</c:v>
                </c:pt>
                <c:pt idx="16">
                  <c:v>2787.2</c:v>
                </c:pt>
                <c:pt idx="17">
                  <c:v>574.79999999999995</c:v>
                </c:pt>
                <c:pt idx="18">
                  <c:v>2081.3000000000002</c:v>
                </c:pt>
                <c:pt idx="19">
                  <c:v>662.2</c:v>
                </c:pt>
                <c:pt idx="20">
                  <c:v>151.30000000000001</c:v>
                </c:pt>
                <c:pt idx="21">
                  <c:v>9707.5</c:v>
                </c:pt>
                <c:pt idx="22">
                  <c:v>112.7</c:v>
                </c:pt>
                <c:pt idx="23">
                  <c:v>26.7</c:v>
                </c:pt>
                <c:pt idx="24">
                  <c:v>1698.9</c:v>
                </c:pt>
                <c:pt idx="25">
                  <c:v>1180.4000000000001</c:v>
                </c:pt>
                <c:pt idx="26">
                  <c:v>1169.7</c:v>
                </c:pt>
                <c:pt idx="27">
                  <c:v>3068.6</c:v>
                </c:pt>
                <c:pt idx="28">
                  <c:v>2652.7</c:v>
                </c:pt>
                <c:pt idx="29">
                  <c:v>8674.1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5F4-4F71-ABC2-63C44F8147A3}"/>
            </c:ext>
          </c:extLst>
        </c:ser>
        <c:ser>
          <c:idx val="3"/>
          <c:order val="3"/>
          <c:tx>
            <c:strRef>
              <c:f>Tenure!$E$1</c:f>
              <c:strCache>
                <c:ptCount val="1"/>
                <c:pt idx="0">
                  <c:v>Ostatní (např: družstevní atd.)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Tenure!$A$2:$A$31</c:f>
              <c:strCache>
                <c:ptCount val="30"/>
                <c:pt idx="0">
                  <c:v>Austria</c:v>
                </c:pt>
                <c:pt idx="1">
                  <c:v>Belarus</c:v>
                </c:pt>
                <c:pt idx="2">
                  <c:v>Belgium</c:v>
                </c:pt>
                <c:pt idx="3">
                  <c:v>Bulgaria</c:v>
                </c:pt>
                <c:pt idx="4">
                  <c:v>Croatia</c:v>
                </c:pt>
                <c:pt idx="5">
                  <c:v>Czech Republic</c:v>
                </c:pt>
                <c:pt idx="6">
                  <c:v>Denmark</c:v>
                </c:pt>
                <c:pt idx="7">
                  <c:v>Estonia</c:v>
                </c:pt>
                <c:pt idx="8">
                  <c:v>France</c:v>
                </c:pt>
                <c:pt idx="9">
                  <c:v>Germany</c:v>
                </c:pt>
                <c:pt idx="10">
                  <c:v>Greece</c:v>
                </c:pt>
                <c:pt idx="11">
                  <c:v>Hungary</c:v>
                </c:pt>
                <c:pt idx="12">
                  <c:v>Ireland</c:v>
                </c:pt>
                <c:pt idx="13">
                  <c:v>Italy</c:v>
                </c:pt>
                <c:pt idx="14">
                  <c:v>Latvia</c:v>
                </c:pt>
                <c:pt idx="15">
                  <c:v>Lithuania</c:v>
                </c:pt>
                <c:pt idx="16">
                  <c:v>Netherlands</c:v>
                </c:pt>
                <c:pt idx="17">
                  <c:v>Norway</c:v>
                </c:pt>
                <c:pt idx="18">
                  <c:v>Poland</c:v>
                </c:pt>
                <c:pt idx="19">
                  <c:v>Portugal</c:v>
                </c:pt>
                <c:pt idx="20">
                  <c:v>Romania</c:v>
                </c:pt>
                <c:pt idx="21">
                  <c:v>Russia</c:v>
                </c:pt>
                <c:pt idx="22">
                  <c:v>Slovakia</c:v>
                </c:pt>
                <c:pt idx="23">
                  <c:v>Slovenia</c:v>
                </c:pt>
                <c:pt idx="24">
                  <c:v>Spain</c:v>
                </c:pt>
                <c:pt idx="25">
                  <c:v>Sweden</c:v>
                </c:pt>
                <c:pt idx="26">
                  <c:v>Switzerland</c:v>
                </c:pt>
                <c:pt idx="27">
                  <c:v>Turkey</c:v>
                </c:pt>
                <c:pt idx="28">
                  <c:v>Ukraine</c:v>
                </c:pt>
                <c:pt idx="29">
                  <c:v>United Kingdom</c:v>
                </c:pt>
              </c:strCache>
            </c:strRef>
          </c:cat>
          <c:val>
            <c:numRef>
              <c:f>Tenure!$E$2:$E$31</c:f>
              <c:numCache>
                <c:formatCode>#,##0.00</c:formatCode>
                <c:ptCount val="30"/>
                <c:pt idx="0">
                  <c:v>155.6</c:v>
                </c:pt>
                <c:pt idx="1">
                  <c:v>354.4</c:v>
                </c:pt>
                <c:pt idx="2">
                  <c:v>108.7</c:v>
                </c:pt>
                <c:pt idx="3">
                  <c:v>23.1</c:v>
                </c:pt>
                <c:pt idx="4">
                  <c:v>33.6</c:v>
                </c:pt>
                <c:pt idx="5">
                  <c:v>1195.2</c:v>
                </c:pt>
                <c:pt idx="6">
                  <c:v>80.599999999999994</c:v>
                </c:pt>
                <c:pt idx="7">
                  <c:v>10.6</c:v>
                </c:pt>
                <c:pt idx="8">
                  <c:v>876.3</c:v>
                </c:pt>
                <c:pt idx="9">
                  <c:v>2612.5</c:v>
                </c:pt>
                <c:pt idx="10">
                  <c:v>274.39999999999998</c:v>
                </c:pt>
                <c:pt idx="11">
                  <c:v>31</c:v>
                </c:pt>
                <c:pt idx="12">
                  <c:v>19.7</c:v>
                </c:pt>
                <c:pt idx="13">
                  <c:v>2787.7</c:v>
                </c:pt>
                <c:pt idx="14">
                  <c:v>0</c:v>
                </c:pt>
                <c:pt idx="15">
                  <c:v>99.5</c:v>
                </c:pt>
                <c:pt idx="16">
                  <c:v>194.8</c:v>
                </c:pt>
                <c:pt idx="17">
                  <c:v>0</c:v>
                </c:pt>
                <c:pt idx="18">
                  <c:v>1866.3</c:v>
                </c:pt>
                <c:pt idx="19">
                  <c:v>325.89999999999998</c:v>
                </c:pt>
                <c:pt idx="20">
                  <c:v>24.8</c:v>
                </c:pt>
                <c:pt idx="21">
                  <c:v>0</c:v>
                </c:pt>
                <c:pt idx="22">
                  <c:v>320.10000000000002</c:v>
                </c:pt>
                <c:pt idx="23">
                  <c:v>69.8</c:v>
                </c:pt>
                <c:pt idx="24">
                  <c:v>1199.8</c:v>
                </c:pt>
                <c:pt idx="25">
                  <c:v>433.6</c:v>
                </c:pt>
                <c:pt idx="26">
                  <c:v>181.2</c:v>
                </c:pt>
                <c:pt idx="27">
                  <c:v>1272.0999999999999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5F4-4F71-ABC2-63C44F8147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37856128"/>
        <c:axId val="137857664"/>
      </c:barChart>
      <c:catAx>
        <c:axId val="137856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137857664"/>
        <c:crosses val="autoZero"/>
        <c:auto val="1"/>
        <c:lblAlgn val="ctr"/>
        <c:lblOffset val="100"/>
        <c:noMultiLvlLbl val="0"/>
      </c:catAx>
      <c:valAx>
        <c:axId val="137857664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13785612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 w="2540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Calibri"/>
              <a:ea typeface="Calibri"/>
              <a:cs typeface="Calibri"/>
            </a:defRPr>
          </a:pPr>
          <a:endParaRPr lang="cs-CZ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round/>
    </a:ln>
    <a:effectLst/>
  </c:spPr>
  <c:txPr>
    <a:bodyPr/>
    <a:lstStyle/>
    <a:p>
      <a:pPr>
        <a:defRPr sz="1000" b="0" i="0" u="none" strike="noStrike" baseline="0">
          <a:solidFill>
            <a:schemeClr val="tx1"/>
          </a:solidFill>
          <a:latin typeface="Calibri"/>
          <a:ea typeface="Calibri"/>
          <a:cs typeface="Calibri"/>
        </a:defRPr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979434842639774E-2"/>
          <c:y val="3.2787893952247141E-2"/>
          <c:w val="0.91062841063144062"/>
          <c:h val="0.76149453416771784"/>
        </c:manualLayout>
      </c:layout>
      <c:lineChart>
        <c:grouping val="standard"/>
        <c:varyColors val="0"/>
        <c:ser>
          <c:idx val="0"/>
          <c:order val="0"/>
          <c:tx>
            <c:strRef>
              <c:f>'Krajská města nájem'!$C$2</c:f>
              <c:strCache>
                <c:ptCount val="1"/>
                <c:pt idx="0">
                  <c:v>Prague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'Krajská města nájem'!$A$5:$A$44</c:f>
              <c:numCache>
                <c:formatCode>mmm\-yy</c:formatCode>
                <c:ptCount val="40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</c:numCache>
            </c:numRef>
          </c:cat>
          <c:val>
            <c:numRef>
              <c:f>'Krajská města nájem'!$C$5:$C$44</c:f>
              <c:numCache>
                <c:formatCode>General</c:formatCode>
                <c:ptCount val="40"/>
                <c:pt idx="0">
                  <c:v>254</c:v>
                </c:pt>
                <c:pt idx="1">
                  <c:v>256</c:v>
                </c:pt>
                <c:pt idx="2">
                  <c:v>258</c:v>
                </c:pt>
                <c:pt idx="3">
                  <c:v>261</c:v>
                </c:pt>
                <c:pt idx="4">
                  <c:v>265</c:v>
                </c:pt>
                <c:pt idx="5">
                  <c:v>273</c:v>
                </c:pt>
                <c:pt idx="6">
                  <c:v>279</c:v>
                </c:pt>
                <c:pt idx="7">
                  <c:v>284</c:v>
                </c:pt>
                <c:pt idx="8">
                  <c:v>289</c:v>
                </c:pt>
                <c:pt idx="9">
                  <c:v>295</c:v>
                </c:pt>
                <c:pt idx="10">
                  <c:v>303</c:v>
                </c:pt>
                <c:pt idx="11">
                  <c:v>309</c:v>
                </c:pt>
                <c:pt idx="12">
                  <c:v>313</c:v>
                </c:pt>
                <c:pt idx="13">
                  <c:v>317</c:v>
                </c:pt>
                <c:pt idx="14">
                  <c:v>322</c:v>
                </c:pt>
                <c:pt idx="15">
                  <c:v>335</c:v>
                </c:pt>
                <c:pt idx="16">
                  <c:v>337</c:v>
                </c:pt>
                <c:pt idx="17">
                  <c:v>343</c:v>
                </c:pt>
                <c:pt idx="18">
                  <c:v>336</c:v>
                </c:pt>
                <c:pt idx="19">
                  <c:v>344</c:v>
                </c:pt>
                <c:pt idx="20">
                  <c:v>346</c:v>
                </c:pt>
                <c:pt idx="21">
                  <c:v>333</c:v>
                </c:pt>
                <c:pt idx="22">
                  <c:v>340</c:v>
                </c:pt>
                <c:pt idx="23">
                  <c:v>338</c:v>
                </c:pt>
                <c:pt idx="24">
                  <c:v>343</c:v>
                </c:pt>
                <c:pt idx="25">
                  <c:v>350</c:v>
                </c:pt>
                <c:pt idx="26">
                  <c:v>356</c:v>
                </c:pt>
                <c:pt idx="27">
                  <c:v>364</c:v>
                </c:pt>
                <c:pt idx="28">
                  <c:v>356</c:v>
                </c:pt>
                <c:pt idx="29">
                  <c:v>345</c:v>
                </c:pt>
                <c:pt idx="30">
                  <c:v>343</c:v>
                </c:pt>
                <c:pt idx="31">
                  <c:v>339</c:v>
                </c:pt>
                <c:pt idx="32">
                  <c:v>346</c:v>
                </c:pt>
                <c:pt idx="33">
                  <c:v>343</c:v>
                </c:pt>
                <c:pt idx="34">
                  <c:v>345</c:v>
                </c:pt>
                <c:pt idx="35">
                  <c:v>345</c:v>
                </c:pt>
                <c:pt idx="36">
                  <c:v>339</c:v>
                </c:pt>
                <c:pt idx="37">
                  <c:v>336</c:v>
                </c:pt>
                <c:pt idx="38">
                  <c:v>336</c:v>
                </c:pt>
                <c:pt idx="39">
                  <c:v>341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9A52-41BD-AB2A-C0FCD24EF066}"/>
            </c:ext>
          </c:extLst>
        </c:ser>
        <c:ser>
          <c:idx val="1"/>
          <c:order val="1"/>
          <c:tx>
            <c:strRef>
              <c:f>'Krajská města nájem'!$D$2</c:f>
              <c:strCache>
                <c:ptCount val="1"/>
                <c:pt idx="0">
                  <c:v>České Budějovice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'Krajská města nájem'!$A$5:$A$44</c:f>
              <c:numCache>
                <c:formatCode>mmm\-yy</c:formatCode>
                <c:ptCount val="40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</c:numCache>
            </c:numRef>
          </c:cat>
          <c:val>
            <c:numRef>
              <c:f>'Krajská města nájem'!$D$5:$D$44</c:f>
              <c:numCache>
                <c:formatCode>General</c:formatCode>
                <c:ptCount val="40"/>
                <c:pt idx="0">
                  <c:v>147</c:v>
                </c:pt>
                <c:pt idx="1">
                  <c:v>145</c:v>
                </c:pt>
                <c:pt idx="2">
                  <c:v>143</c:v>
                </c:pt>
                <c:pt idx="3">
                  <c:v>144</c:v>
                </c:pt>
                <c:pt idx="4">
                  <c:v>147</c:v>
                </c:pt>
                <c:pt idx="5">
                  <c:v>143</c:v>
                </c:pt>
                <c:pt idx="6">
                  <c:v>145</c:v>
                </c:pt>
                <c:pt idx="7">
                  <c:v>140</c:v>
                </c:pt>
                <c:pt idx="8">
                  <c:v>144</c:v>
                </c:pt>
                <c:pt idx="9">
                  <c:v>142</c:v>
                </c:pt>
                <c:pt idx="10">
                  <c:v>141</c:v>
                </c:pt>
                <c:pt idx="11">
                  <c:v>145</c:v>
                </c:pt>
                <c:pt idx="12">
                  <c:v>148</c:v>
                </c:pt>
                <c:pt idx="13">
                  <c:v>147</c:v>
                </c:pt>
                <c:pt idx="14">
                  <c:v>149</c:v>
                </c:pt>
                <c:pt idx="15">
                  <c:v>142</c:v>
                </c:pt>
                <c:pt idx="16">
                  <c:v>148</c:v>
                </c:pt>
                <c:pt idx="17">
                  <c:v>153</c:v>
                </c:pt>
                <c:pt idx="18">
                  <c:v>156</c:v>
                </c:pt>
                <c:pt idx="19">
                  <c:v>159</c:v>
                </c:pt>
                <c:pt idx="20">
                  <c:v>164</c:v>
                </c:pt>
                <c:pt idx="21">
                  <c:v>159</c:v>
                </c:pt>
                <c:pt idx="22">
                  <c:v>162</c:v>
                </c:pt>
                <c:pt idx="23">
                  <c:v>169</c:v>
                </c:pt>
                <c:pt idx="24">
                  <c:v>166</c:v>
                </c:pt>
                <c:pt idx="25">
                  <c:v>172</c:v>
                </c:pt>
                <c:pt idx="26">
                  <c:v>166</c:v>
                </c:pt>
                <c:pt idx="27">
                  <c:v>167</c:v>
                </c:pt>
                <c:pt idx="28">
                  <c:v>165</c:v>
                </c:pt>
                <c:pt idx="29">
                  <c:v>171</c:v>
                </c:pt>
                <c:pt idx="30">
                  <c:v>176</c:v>
                </c:pt>
                <c:pt idx="31">
                  <c:v>174</c:v>
                </c:pt>
                <c:pt idx="32">
                  <c:v>169</c:v>
                </c:pt>
                <c:pt idx="33">
                  <c:v>170</c:v>
                </c:pt>
                <c:pt idx="34">
                  <c:v>168</c:v>
                </c:pt>
                <c:pt idx="35">
                  <c:v>175</c:v>
                </c:pt>
                <c:pt idx="36">
                  <c:v>178</c:v>
                </c:pt>
                <c:pt idx="37">
                  <c:v>173</c:v>
                </c:pt>
                <c:pt idx="38">
                  <c:v>180</c:v>
                </c:pt>
                <c:pt idx="39">
                  <c:v>177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A52-41BD-AB2A-C0FCD24EF066}"/>
            </c:ext>
          </c:extLst>
        </c:ser>
        <c:ser>
          <c:idx val="2"/>
          <c:order val="2"/>
          <c:tx>
            <c:strRef>
              <c:f>'Krajská města nájem'!$E$2</c:f>
              <c:strCache>
                <c:ptCount val="1"/>
                <c:pt idx="0">
                  <c:v>Brno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'Krajská města nájem'!$A$5:$A$44</c:f>
              <c:numCache>
                <c:formatCode>mmm\-yy</c:formatCode>
                <c:ptCount val="40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</c:numCache>
            </c:numRef>
          </c:cat>
          <c:val>
            <c:numRef>
              <c:f>'Krajská města nájem'!$E$5:$E$44</c:f>
              <c:numCache>
                <c:formatCode>General</c:formatCode>
                <c:ptCount val="40"/>
                <c:pt idx="0">
                  <c:v>189</c:v>
                </c:pt>
                <c:pt idx="1">
                  <c:v>192</c:v>
                </c:pt>
                <c:pt idx="2">
                  <c:v>195</c:v>
                </c:pt>
                <c:pt idx="3">
                  <c:v>199</c:v>
                </c:pt>
                <c:pt idx="4">
                  <c:v>202</c:v>
                </c:pt>
                <c:pt idx="5">
                  <c:v>203</c:v>
                </c:pt>
                <c:pt idx="6">
                  <c:v>202</c:v>
                </c:pt>
                <c:pt idx="7">
                  <c:v>201</c:v>
                </c:pt>
                <c:pt idx="8">
                  <c:v>201</c:v>
                </c:pt>
                <c:pt idx="9">
                  <c:v>206</c:v>
                </c:pt>
                <c:pt idx="10">
                  <c:v>209</c:v>
                </c:pt>
                <c:pt idx="11">
                  <c:v>212</c:v>
                </c:pt>
                <c:pt idx="12">
                  <c:v>210</c:v>
                </c:pt>
                <c:pt idx="13">
                  <c:v>217</c:v>
                </c:pt>
                <c:pt idx="14">
                  <c:v>216</c:v>
                </c:pt>
                <c:pt idx="15">
                  <c:v>215</c:v>
                </c:pt>
                <c:pt idx="16">
                  <c:v>214</c:v>
                </c:pt>
                <c:pt idx="17">
                  <c:v>221</c:v>
                </c:pt>
                <c:pt idx="18">
                  <c:v>220</c:v>
                </c:pt>
                <c:pt idx="19">
                  <c:v>224</c:v>
                </c:pt>
                <c:pt idx="20">
                  <c:v>229</c:v>
                </c:pt>
                <c:pt idx="21">
                  <c:v>221</c:v>
                </c:pt>
                <c:pt idx="22">
                  <c:v>228</c:v>
                </c:pt>
                <c:pt idx="23">
                  <c:v>232</c:v>
                </c:pt>
                <c:pt idx="24">
                  <c:v>230</c:v>
                </c:pt>
                <c:pt idx="25">
                  <c:v>226</c:v>
                </c:pt>
                <c:pt idx="26">
                  <c:v>231</c:v>
                </c:pt>
                <c:pt idx="27">
                  <c:v>229</c:v>
                </c:pt>
                <c:pt idx="28">
                  <c:v>228</c:v>
                </c:pt>
                <c:pt idx="29">
                  <c:v>231</c:v>
                </c:pt>
                <c:pt idx="30">
                  <c:v>229</c:v>
                </c:pt>
                <c:pt idx="31">
                  <c:v>234</c:v>
                </c:pt>
                <c:pt idx="32">
                  <c:v>233</c:v>
                </c:pt>
                <c:pt idx="33">
                  <c:v>233</c:v>
                </c:pt>
                <c:pt idx="34">
                  <c:v>239</c:v>
                </c:pt>
                <c:pt idx="35">
                  <c:v>249</c:v>
                </c:pt>
                <c:pt idx="36">
                  <c:v>259</c:v>
                </c:pt>
                <c:pt idx="37">
                  <c:v>265</c:v>
                </c:pt>
                <c:pt idx="38">
                  <c:v>275</c:v>
                </c:pt>
                <c:pt idx="39">
                  <c:v>270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9A52-41BD-AB2A-C0FCD24EF066}"/>
            </c:ext>
          </c:extLst>
        </c:ser>
        <c:ser>
          <c:idx val="3"/>
          <c:order val="3"/>
          <c:tx>
            <c:strRef>
              <c:f>'Krajská města nájem'!$F$2</c:f>
              <c:strCache>
                <c:ptCount val="1"/>
                <c:pt idx="0">
                  <c:v>Karlovy Vary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'Krajská města nájem'!$A$5:$A$44</c:f>
              <c:numCache>
                <c:formatCode>mmm\-yy</c:formatCode>
                <c:ptCount val="40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</c:numCache>
            </c:numRef>
          </c:cat>
          <c:val>
            <c:numRef>
              <c:f>'Krajská města nájem'!$F$5:$F$44</c:f>
              <c:numCache>
                <c:formatCode>General</c:formatCode>
                <c:ptCount val="40"/>
                <c:pt idx="0">
                  <c:v>159</c:v>
                </c:pt>
                <c:pt idx="1">
                  <c:v>162</c:v>
                </c:pt>
                <c:pt idx="2">
                  <c:v>165</c:v>
                </c:pt>
                <c:pt idx="3">
                  <c:v>163</c:v>
                </c:pt>
                <c:pt idx="4">
                  <c:v>157</c:v>
                </c:pt>
                <c:pt idx="5">
                  <c:v>160</c:v>
                </c:pt>
                <c:pt idx="6">
                  <c:v>157</c:v>
                </c:pt>
                <c:pt idx="7">
                  <c:v>154</c:v>
                </c:pt>
                <c:pt idx="8">
                  <c:v>160</c:v>
                </c:pt>
                <c:pt idx="9">
                  <c:v>159</c:v>
                </c:pt>
                <c:pt idx="10">
                  <c:v>159</c:v>
                </c:pt>
                <c:pt idx="11">
                  <c:v>158</c:v>
                </c:pt>
                <c:pt idx="12">
                  <c:v>164</c:v>
                </c:pt>
                <c:pt idx="13">
                  <c:v>157</c:v>
                </c:pt>
                <c:pt idx="14">
                  <c:v>159</c:v>
                </c:pt>
                <c:pt idx="15">
                  <c:v>152</c:v>
                </c:pt>
                <c:pt idx="16">
                  <c:v>151</c:v>
                </c:pt>
                <c:pt idx="17">
                  <c:v>155</c:v>
                </c:pt>
                <c:pt idx="18">
                  <c:v>153</c:v>
                </c:pt>
                <c:pt idx="19">
                  <c:v>146</c:v>
                </c:pt>
                <c:pt idx="20">
                  <c:v>150</c:v>
                </c:pt>
                <c:pt idx="21">
                  <c:v>154</c:v>
                </c:pt>
                <c:pt idx="22">
                  <c:v>160</c:v>
                </c:pt>
                <c:pt idx="23">
                  <c:v>154</c:v>
                </c:pt>
                <c:pt idx="24">
                  <c:v>154</c:v>
                </c:pt>
                <c:pt idx="25">
                  <c:v>151</c:v>
                </c:pt>
                <c:pt idx="26">
                  <c:v>158</c:v>
                </c:pt>
                <c:pt idx="27">
                  <c:v>154</c:v>
                </c:pt>
                <c:pt idx="28">
                  <c:v>151</c:v>
                </c:pt>
                <c:pt idx="29">
                  <c:v>157</c:v>
                </c:pt>
                <c:pt idx="30">
                  <c:v>163</c:v>
                </c:pt>
                <c:pt idx="31">
                  <c:v>157</c:v>
                </c:pt>
                <c:pt idx="32">
                  <c:v>164</c:v>
                </c:pt>
                <c:pt idx="33">
                  <c:v>158</c:v>
                </c:pt>
                <c:pt idx="34">
                  <c:v>151</c:v>
                </c:pt>
                <c:pt idx="35">
                  <c:v>158</c:v>
                </c:pt>
                <c:pt idx="36">
                  <c:v>165</c:v>
                </c:pt>
                <c:pt idx="37">
                  <c:v>170</c:v>
                </c:pt>
                <c:pt idx="38">
                  <c:v>178</c:v>
                </c:pt>
                <c:pt idx="39">
                  <c:v>173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9A52-41BD-AB2A-C0FCD24EF066}"/>
            </c:ext>
          </c:extLst>
        </c:ser>
        <c:ser>
          <c:idx val="4"/>
          <c:order val="4"/>
          <c:tx>
            <c:strRef>
              <c:f>'Krajská města nájem'!$G$2</c:f>
              <c:strCache>
                <c:ptCount val="1"/>
                <c:pt idx="0">
                  <c:v>Hradec Králové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'Krajská města nájem'!$A$5:$A$44</c:f>
              <c:numCache>
                <c:formatCode>mmm\-yy</c:formatCode>
                <c:ptCount val="40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</c:numCache>
            </c:numRef>
          </c:cat>
          <c:val>
            <c:numRef>
              <c:f>'Krajská města nájem'!$G$5:$G$44</c:f>
              <c:numCache>
                <c:formatCode>General</c:formatCode>
                <c:ptCount val="40"/>
                <c:pt idx="0">
                  <c:v>154</c:v>
                </c:pt>
                <c:pt idx="1">
                  <c:v>153</c:v>
                </c:pt>
                <c:pt idx="2">
                  <c:v>150</c:v>
                </c:pt>
                <c:pt idx="3">
                  <c:v>153</c:v>
                </c:pt>
                <c:pt idx="4">
                  <c:v>149</c:v>
                </c:pt>
                <c:pt idx="5">
                  <c:v>155</c:v>
                </c:pt>
                <c:pt idx="6">
                  <c:v>153</c:v>
                </c:pt>
                <c:pt idx="7">
                  <c:v>148</c:v>
                </c:pt>
                <c:pt idx="8">
                  <c:v>149</c:v>
                </c:pt>
                <c:pt idx="9">
                  <c:v>153</c:v>
                </c:pt>
                <c:pt idx="10">
                  <c:v>158</c:v>
                </c:pt>
                <c:pt idx="11">
                  <c:v>153</c:v>
                </c:pt>
                <c:pt idx="12">
                  <c:v>149</c:v>
                </c:pt>
                <c:pt idx="13">
                  <c:v>153</c:v>
                </c:pt>
                <c:pt idx="14">
                  <c:v>154</c:v>
                </c:pt>
                <c:pt idx="15">
                  <c:v>160</c:v>
                </c:pt>
                <c:pt idx="16">
                  <c:v>165</c:v>
                </c:pt>
                <c:pt idx="17">
                  <c:v>173</c:v>
                </c:pt>
                <c:pt idx="18">
                  <c:v>169</c:v>
                </c:pt>
                <c:pt idx="19">
                  <c:v>173</c:v>
                </c:pt>
                <c:pt idx="20">
                  <c:v>178</c:v>
                </c:pt>
                <c:pt idx="21">
                  <c:v>172</c:v>
                </c:pt>
                <c:pt idx="22">
                  <c:v>165</c:v>
                </c:pt>
                <c:pt idx="23">
                  <c:v>159</c:v>
                </c:pt>
                <c:pt idx="24">
                  <c:v>163</c:v>
                </c:pt>
                <c:pt idx="25">
                  <c:v>169</c:v>
                </c:pt>
                <c:pt idx="26">
                  <c:v>174</c:v>
                </c:pt>
                <c:pt idx="27">
                  <c:v>180</c:v>
                </c:pt>
                <c:pt idx="28">
                  <c:v>188</c:v>
                </c:pt>
                <c:pt idx="29">
                  <c:v>192</c:v>
                </c:pt>
                <c:pt idx="30">
                  <c:v>188</c:v>
                </c:pt>
                <c:pt idx="31">
                  <c:v>191</c:v>
                </c:pt>
                <c:pt idx="32">
                  <c:v>188</c:v>
                </c:pt>
                <c:pt idx="33">
                  <c:v>182</c:v>
                </c:pt>
                <c:pt idx="34">
                  <c:v>188</c:v>
                </c:pt>
                <c:pt idx="35">
                  <c:v>191</c:v>
                </c:pt>
                <c:pt idx="36">
                  <c:v>195</c:v>
                </c:pt>
                <c:pt idx="37">
                  <c:v>191</c:v>
                </c:pt>
                <c:pt idx="38">
                  <c:v>184</c:v>
                </c:pt>
                <c:pt idx="39">
                  <c:v>189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9A52-41BD-AB2A-C0FCD24EF066}"/>
            </c:ext>
          </c:extLst>
        </c:ser>
        <c:ser>
          <c:idx val="5"/>
          <c:order val="5"/>
          <c:tx>
            <c:strRef>
              <c:f>'Krajská města nájem'!$H$2</c:f>
              <c:strCache>
                <c:ptCount val="1"/>
                <c:pt idx="0">
                  <c:v>Liberec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'Krajská města nájem'!$A$5:$A$44</c:f>
              <c:numCache>
                <c:formatCode>mmm\-yy</c:formatCode>
                <c:ptCount val="40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</c:numCache>
            </c:numRef>
          </c:cat>
          <c:val>
            <c:numRef>
              <c:f>'Krajská města nájem'!$H$5:$H$44</c:f>
              <c:numCache>
                <c:formatCode>General</c:formatCode>
                <c:ptCount val="40"/>
                <c:pt idx="0">
                  <c:v>143</c:v>
                </c:pt>
                <c:pt idx="1">
                  <c:v>143</c:v>
                </c:pt>
                <c:pt idx="2">
                  <c:v>140</c:v>
                </c:pt>
                <c:pt idx="3">
                  <c:v>136</c:v>
                </c:pt>
                <c:pt idx="4">
                  <c:v>137</c:v>
                </c:pt>
                <c:pt idx="5">
                  <c:v>141</c:v>
                </c:pt>
                <c:pt idx="6">
                  <c:v>145</c:v>
                </c:pt>
                <c:pt idx="7">
                  <c:v>141</c:v>
                </c:pt>
                <c:pt idx="8">
                  <c:v>141</c:v>
                </c:pt>
                <c:pt idx="9">
                  <c:v>145</c:v>
                </c:pt>
                <c:pt idx="10">
                  <c:v>148</c:v>
                </c:pt>
                <c:pt idx="11">
                  <c:v>151</c:v>
                </c:pt>
                <c:pt idx="12">
                  <c:v>154</c:v>
                </c:pt>
                <c:pt idx="13">
                  <c:v>149</c:v>
                </c:pt>
                <c:pt idx="14">
                  <c:v>148</c:v>
                </c:pt>
                <c:pt idx="15">
                  <c:v>154</c:v>
                </c:pt>
                <c:pt idx="16">
                  <c:v>161</c:v>
                </c:pt>
                <c:pt idx="17">
                  <c:v>158</c:v>
                </c:pt>
                <c:pt idx="18">
                  <c:v>160</c:v>
                </c:pt>
                <c:pt idx="19">
                  <c:v>156</c:v>
                </c:pt>
                <c:pt idx="20">
                  <c:v>160</c:v>
                </c:pt>
                <c:pt idx="21">
                  <c:v>167</c:v>
                </c:pt>
                <c:pt idx="22">
                  <c:v>172</c:v>
                </c:pt>
                <c:pt idx="23">
                  <c:v>170</c:v>
                </c:pt>
                <c:pt idx="24">
                  <c:v>176</c:v>
                </c:pt>
                <c:pt idx="25">
                  <c:v>168</c:v>
                </c:pt>
                <c:pt idx="26">
                  <c:v>160</c:v>
                </c:pt>
                <c:pt idx="27">
                  <c:v>165</c:v>
                </c:pt>
                <c:pt idx="28">
                  <c:v>169</c:v>
                </c:pt>
                <c:pt idx="29">
                  <c:v>174</c:v>
                </c:pt>
                <c:pt idx="30">
                  <c:v>166</c:v>
                </c:pt>
                <c:pt idx="31">
                  <c:v>163</c:v>
                </c:pt>
                <c:pt idx="32">
                  <c:v>169</c:v>
                </c:pt>
                <c:pt idx="33">
                  <c:v>177</c:v>
                </c:pt>
                <c:pt idx="34">
                  <c:v>185</c:v>
                </c:pt>
                <c:pt idx="35">
                  <c:v>190</c:v>
                </c:pt>
                <c:pt idx="36">
                  <c:v>188</c:v>
                </c:pt>
                <c:pt idx="37">
                  <c:v>187</c:v>
                </c:pt>
                <c:pt idx="38">
                  <c:v>179</c:v>
                </c:pt>
                <c:pt idx="39">
                  <c:v>181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A52-41BD-AB2A-C0FCD24EF066}"/>
            </c:ext>
          </c:extLst>
        </c:ser>
        <c:ser>
          <c:idx val="6"/>
          <c:order val="6"/>
          <c:tx>
            <c:strRef>
              <c:f>'Krajská města nájem'!$I$2</c:f>
              <c:strCache>
                <c:ptCount val="1"/>
                <c:pt idx="0">
                  <c:v>Ostrava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'Krajská města nájem'!$A$5:$A$44</c:f>
              <c:numCache>
                <c:formatCode>mmm\-yy</c:formatCode>
                <c:ptCount val="40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</c:numCache>
            </c:numRef>
          </c:cat>
          <c:val>
            <c:numRef>
              <c:f>'Krajská města nájem'!$I$5:$I$44</c:f>
              <c:numCache>
                <c:formatCode>General</c:formatCode>
                <c:ptCount val="40"/>
                <c:pt idx="0">
                  <c:v>148</c:v>
                </c:pt>
                <c:pt idx="1">
                  <c:v>150</c:v>
                </c:pt>
                <c:pt idx="2">
                  <c:v>147</c:v>
                </c:pt>
                <c:pt idx="3">
                  <c:v>146</c:v>
                </c:pt>
                <c:pt idx="4">
                  <c:v>143</c:v>
                </c:pt>
                <c:pt idx="5">
                  <c:v>146</c:v>
                </c:pt>
                <c:pt idx="6">
                  <c:v>145</c:v>
                </c:pt>
                <c:pt idx="7">
                  <c:v>146</c:v>
                </c:pt>
                <c:pt idx="8">
                  <c:v>152</c:v>
                </c:pt>
                <c:pt idx="9">
                  <c:v>157</c:v>
                </c:pt>
                <c:pt idx="10">
                  <c:v>153</c:v>
                </c:pt>
                <c:pt idx="11">
                  <c:v>151</c:v>
                </c:pt>
                <c:pt idx="12">
                  <c:v>157</c:v>
                </c:pt>
                <c:pt idx="13">
                  <c:v>161</c:v>
                </c:pt>
                <c:pt idx="14">
                  <c:v>159</c:v>
                </c:pt>
                <c:pt idx="15">
                  <c:v>154</c:v>
                </c:pt>
                <c:pt idx="16">
                  <c:v>152</c:v>
                </c:pt>
                <c:pt idx="17">
                  <c:v>153</c:v>
                </c:pt>
                <c:pt idx="18">
                  <c:v>155</c:v>
                </c:pt>
                <c:pt idx="19">
                  <c:v>160</c:v>
                </c:pt>
                <c:pt idx="20">
                  <c:v>154</c:v>
                </c:pt>
                <c:pt idx="21">
                  <c:v>156</c:v>
                </c:pt>
                <c:pt idx="22">
                  <c:v>156</c:v>
                </c:pt>
                <c:pt idx="23">
                  <c:v>156</c:v>
                </c:pt>
                <c:pt idx="24">
                  <c:v>161</c:v>
                </c:pt>
                <c:pt idx="25">
                  <c:v>156</c:v>
                </c:pt>
                <c:pt idx="26">
                  <c:v>158</c:v>
                </c:pt>
                <c:pt idx="27">
                  <c:v>165</c:v>
                </c:pt>
                <c:pt idx="28">
                  <c:v>159</c:v>
                </c:pt>
                <c:pt idx="29">
                  <c:v>165</c:v>
                </c:pt>
                <c:pt idx="30">
                  <c:v>161</c:v>
                </c:pt>
                <c:pt idx="31">
                  <c:v>165</c:v>
                </c:pt>
                <c:pt idx="32">
                  <c:v>164</c:v>
                </c:pt>
                <c:pt idx="33">
                  <c:v>169</c:v>
                </c:pt>
                <c:pt idx="34">
                  <c:v>170</c:v>
                </c:pt>
                <c:pt idx="35">
                  <c:v>176</c:v>
                </c:pt>
                <c:pt idx="36">
                  <c:v>180</c:v>
                </c:pt>
                <c:pt idx="37">
                  <c:v>178</c:v>
                </c:pt>
                <c:pt idx="38">
                  <c:v>180</c:v>
                </c:pt>
                <c:pt idx="39">
                  <c:v>174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9A52-41BD-AB2A-C0FCD24EF066}"/>
            </c:ext>
          </c:extLst>
        </c:ser>
        <c:ser>
          <c:idx val="7"/>
          <c:order val="7"/>
          <c:tx>
            <c:strRef>
              <c:f>'Krajská města nájem'!$J$2</c:f>
              <c:strCache>
                <c:ptCount val="1"/>
                <c:pt idx="0">
                  <c:v>Olomouc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'Krajská města nájem'!$A$5:$A$44</c:f>
              <c:numCache>
                <c:formatCode>mmm\-yy</c:formatCode>
                <c:ptCount val="40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</c:numCache>
            </c:numRef>
          </c:cat>
          <c:val>
            <c:numRef>
              <c:f>'Krajská města nájem'!$J$5:$J$44</c:f>
              <c:numCache>
                <c:formatCode>General</c:formatCode>
                <c:ptCount val="40"/>
                <c:pt idx="0">
                  <c:v>156</c:v>
                </c:pt>
                <c:pt idx="1">
                  <c:v>157</c:v>
                </c:pt>
                <c:pt idx="2">
                  <c:v>155</c:v>
                </c:pt>
                <c:pt idx="3">
                  <c:v>154</c:v>
                </c:pt>
                <c:pt idx="4">
                  <c:v>159</c:v>
                </c:pt>
                <c:pt idx="5">
                  <c:v>163</c:v>
                </c:pt>
                <c:pt idx="6">
                  <c:v>159</c:v>
                </c:pt>
                <c:pt idx="7">
                  <c:v>156</c:v>
                </c:pt>
                <c:pt idx="8">
                  <c:v>160</c:v>
                </c:pt>
                <c:pt idx="9">
                  <c:v>161</c:v>
                </c:pt>
                <c:pt idx="10">
                  <c:v>163</c:v>
                </c:pt>
                <c:pt idx="11">
                  <c:v>164</c:v>
                </c:pt>
                <c:pt idx="12">
                  <c:v>158</c:v>
                </c:pt>
                <c:pt idx="13">
                  <c:v>162</c:v>
                </c:pt>
                <c:pt idx="14">
                  <c:v>162</c:v>
                </c:pt>
                <c:pt idx="15">
                  <c:v>169</c:v>
                </c:pt>
                <c:pt idx="16">
                  <c:v>165</c:v>
                </c:pt>
                <c:pt idx="17">
                  <c:v>169</c:v>
                </c:pt>
                <c:pt idx="18">
                  <c:v>162</c:v>
                </c:pt>
                <c:pt idx="19">
                  <c:v>169</c:v>
                </c:pt>
                <c:pt idx="20">
                  <c:v>168</c:v>
                </c:pt>
                <c:pt idx="21">
                  <c:v>175</c:v>
                </c:pt>
                <c:pt idx="22">
                  <c:v>175</c:v>
                </c:pt>
                <c:pt idx="23">
                  <c:v>181</c:v>
                </c:pt>
                <c:pt idx="24">
                  <c:v>189</c:v>
                </c:pt>
                <c:pt idx="25">
                  <c:v>195</c:v>
                </c:pt>
                <c:pt idx="26">
                  <c:v>198</c:v>
                </c:pt>
                <c:pt idx="27">
                  <c:v>205</c:v>
                </c:pt>
                <c:pt idx="28">
                  <c:v>209</c:v>
                </c:pt>
                <c:pt idx="29">
                  <c:v>216</c:v>
                </c:pt>
                <c:pt idx="30">
                  <c:v>223</c:v>
                </c:pt>
                <c:pt idx="31">
                  <c:v>231</c:v>
                </c:pt>
                <c:pt idx="32">
                  <c:v>232</c:v>
                </c:pt>
                <c:pt idx="33">
                  <c:v>231</c:v>
                </c:pt>
                <c:pt idx="34">
                  <c:v>225</c:v>
                </c:pt>
                <c:pt idx="35">
                  <c:v>218</c:v>
                </c:pt>
                <c:pt idx="36">
                  <c:v>209</c:v>
                </c:pt>
                <c:pt idx="37">
                  <c:v>217</c:v>
                </c:pt>
                <c:pt idx="38">
                  <c:v>210</c:v>
                </c:pt>
                <c:pt idx="39">
                  <c:v>211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7-9A52-41BD-AB2A-C0FCD24EF066}"/>
            </c:ext>
          </c:extLst>
        </c:ser>
        <c:ser>
          <c:idx val="8"/>
          <c:order val="8"/>
          <c:tx>
            <c:strRef>
              <c:f>'Krajská města nájem'!$K$2</c:f>
              <c:strCache>
                <c:ptCount val="1"/>
                <c:pt idx="0">
                  <c:v>Pardubice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'Krajská města nájem'!$A$5:$A$44</c:f>
              <c:numCache>
                <c:formatCode>mmm\-yy</c:formatCode>
                <c:ptCount val="40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</c:numCache>
            </c:numRef>
          </c:cat>
          <c:val>
            <c:numRef>
              <c:f>'Krajská města nájem'!$K$5:$K$44</c:f>
              <c:numCache>
                <c:formatCode>General</c:formatCode>
                <c:ptCount val="40"/>
                <c:pt idx="0">
                  <c:v>152</c:v>
                </c:pt>
                <c:pt idx="1">
                  <c:v>149</c:v>
                </c:pt>
                <c:pt idx="2">
                  <c:v>150</c:v>
                </c:pt>
                <c:pt idx="3">
                  <c:v>146</c:v>
                </c:pt>
                <c:pt idx="4">
                  <c:v>151</c:v>
                </c:pt>
                <c:pt idx="5">
                  <c:v>158</c:v>
                </c:pt>
                <c:pt idx="6">
                  <c:v>153</c:v>
                </c:pt>
                <c:pt idx="7">
                  <c:v>148</c:v>
                </c:pt>
                <c:pt idx="8">
                  <c:v>151</c:v>
                </c:pt>
                <c:pt idx="9">
                  <c:v>153</c:v>
                </c:pt>
                <c:pt idx="10">
                  <c:v>150</c:v>
                </c:pt>
                <c:pt idx="11">
                  <c:v>156</c:v>
                </c:pt>
                <c:pt idx="12">
                  <c:v>160</c:v>
                </c:pt>
                <c:pt idx="13">
                  <c:v>167</c:v>
                </c:pt>
                <c:pt idx="14">
                  <c:v>162</c:v>
                </c:pt>
                <c:pt idx="15">
                  <c:v>165</c:v>
                </c:pt>
                <c:pt idx="16">
                  <c:v>160</c:v>
                </c:pt>
                <c:pt idx="17">
                  <c:v>162</c:v>
                </c:pt>
                <c:pt idx="18">
                  <c:v>157</c:v>
                </c:pt>
                <c:pt idx="19">
                  <c:v>161</c:v>
                </c:pt>
                <c:pt idx="20">
                  <c:v>166</c:v>
                </c:pt>
                <c:pt idx="21">
                  <c:v>167</c:v>
                </c:pt>
                <c:pt idx="22">
                  <c:v>174</c:v>
                </c:pt>
                <c:pt idx="23">
                  <c:v>166</c:v>
                </c:pt>
                <c:pt idx="24">
                  <c:v>170</c:v>
                </c:pt>
                <c:pt idx="25">
                  <c:v>166</c:v>
                </c:pt>
                <c:pt idx="26">
                  <c:v>170</c:v>
                </c:pt>
                <c:pt idx="27">
                  <c:v>177</c:v>
                </c:pt>
                <c:pt idx="28">
                  <c:v>181</c:v>
                </c:pt>
                <c:pt idx="29">
                  <c:v>187</c:v>
                </c:pt>
                <c:pt idx="30">
                  <c:v>178</c:v>
                </c:pt>
                <c:pt idx="31">
                  <c:v>176</c:v>
                </c:pt>
                <c:pt idx="32">
                  <c:v>178</c:v>
                </c:pt>
                <c:pt idx="33">
                  <c:v>185</c:v>
                </c:pt>
                <c:pt idx="34">
                  <c:v>189</c:v>
                </c:pt>
                <c:pt idx="35">
                  <c:v>182</c:v>
                </c:pt>
                <c:pt idx="36">
                  <c:v>173</c:v>
                </c:pt>
                <c:pt idx="37">
                  <c:v>177</c:v>
                </c:pt>
                <c:pt idx="38">
                  <c:v>169</c:v>
                </c:pt>
                <c:pt idx="39">
                  <c:v>173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8-9A52-41BD-AB2A-C0FCD24EF066}"/>
            </c:ext>
          </c:extLst>
        </c:ser>
        <c:ser>
          <c:idx val="9"/>
          <c:order val="9"/>
          <c:tx>
            <c:strRef>
              <c:f>'Krajská města nájem'!$L$2</c:f>
              <c:strCache>
                <c:ptCount val="1"/>
                <c:pt idx="0">
                  <c:v>Plzeň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'Krajská města nájem'!$A$5:$A$44</c:f>
              <c:numCache>
                <c:formatCode>mmm\-yy</c:formatCode>
                <c:ptCount val="40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</c:numCache>
            </c:numRef>
          </c:cat>
          <c:val>
            <c:numRef>
              <c:f>'Krajská města nájem'!$L$5:$L$44</c:f>
              <c:numCache>
                <c:formatCode>General</c:formatCode>
                <c:ptCount val="40"/>
                <c:pt idx="0">
                  <c:v>142</c:v>
                </c:pt>
                <c:pt idx="1">
                  <c:v>144</c:v>
                </c:pt>
                <c:pt idx="2">
                  <c:v>140</c:v>
                </c:pt>
                <c:pt idx="3">
                  <c:v>139</c:v>
                </c:pt>
                <c:pt idx="4">
                  <c:v>141</c:v>
                </c:pt>
                <c:pt idx="5">
                  <c:v>146</c:v>
                </c:pt>
                <c:pt idx="6">
                  <c:v>148</c:v>
                </c:pt>
                <c:pt idx="7">
                  <c:v>153</c:v>
                </c:pt>
                <c:pt idx="8">
                  <c:v>157</c:v>
                </c:pt>
                <c:pt idx="9">
                  <c:v>155</c:v>
                </c:pt>
                <c:pt idx="10">
                  <c:v>158</c:v>
                </c:pt>
                <c:pt idx="11">
                  <c:v>162</c:v>
                </c:pt>
                <c:pt idx="12">
                  <c:v>162</c:v>
                </c:pt>
                <c:pt idx="13">
                  <c:v>165</c:v>
                </c:pt>
                <c:pt idx="14">
                  <c:v>169</c:v>
                </c:pt>
                <c:pt idx="15">
                  <c:v>176</c:v>
                </c:pt>
                <c:pt idx="16">
                  <c:v>171</c:v>
                </c:pt>
                <c:pt idx="17">
                  <c:v>169</c:v>
                </c:pt>
                <c:pt idx="18">
                  <c:v>169</c:v>
                </c:pt>
                <c:pt idx="19">
                  <c:v>175</c:v>
                </c:pt>
                <c:pt idx="20">
                  <c:v>170</c:v>
                </c:pt>
                <c:pt idx="21">
                  <c:v>176</c:v>
                </c:pt>
                <c:pt idx="22">
                  <c:v>179</c:v>
                </c:pt>
                <c:pt idx="23">
                  <c:v>173</c:v>
                </c:pt>
                <c:pt idx="24">
                  <c:v>177</c:v>
                </c:pt>
                <c:pt idx="25">
                  <c:v>182</c:v>
                </c:pt>
                <c:pt idx="26">
                  <c:v>187</c:v>
                </c:pt>
                <c:pt idx="27">
                  <c:v>188</c:v>
                </c:pt>
                <c:pt idx="28">
                  <c:v>185</c:v>
                </c:pt>
                <c:pt idx="29">
                  <c:v>189</c:v>
                </c:pt>
                <c:pt idx="30">
                  <c:v>196</c:v>
                </c:pt>
                <c:pt idx="31">
                  <c:v>198</c:v>
                </c:pt>
                <c:pt idx="32">
                  <c:v>204</c:v>
                </c:pt>
                <c:pt idx="33">
                  <c:v>201</c:v>
                </c:pt>
                <c:pt idx="34">
                  <c:v>203</c:v>
                </c:pt>
                <c:pt idx="35">
                  <c:v>210</c:v>
                </c:pt>
                <c:pt idx="36">
                  <c:v>208</c:v>
                </c:pt>
                <c:pt idx="37">
                  <c:v>201</c:v>
                </c:pt>
                <c:pt idx="38">
                  <c:v>202</c:v>
                </c:pt>
                <c:pt idx="39">
                  <c:v>198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9A52-41BD-AB2A-C0FCD24EF066}"/>
            </c:ext>
          </c:extLst>
        </c:ser>
        <c:ser>
          <c:idx val="10"/>
          <c:order val="10"/>
          <c:tx>
            <c:strRef>
              <c:f>'Krajská města nájem'!$M$2</c:f>
              <c:strCache>
                <c:ptCount val="1"/>
                <c:pt idx="0">
                  <c:v>Ústí nad Labem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'Krajská města nájem'!$A$5:$A$44</c:f>
              <c:numCache>
                <c:formatCode>mmm\-yy</c:formatCode>
                <c:ptCount val="40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</c:numCache>
            </c:numRef>
          </c:cat>
          <c:val>
            <c:numRef>
              <c:f>'Krajská města nájem'!$M$5:$M$44</c:f>
              <c:numCache>
                <c:formatCode>General</c:formatCode>
                <c:ptCount val="40"/>
                <c:pt idx="0">
                  <c:v>134</c:v>
                </c:pt>
                <c:pt idx="1">
                  <c:v>133</c:v>
                </c:pt>
                <c:pt idx="2">
                  <c:v>130</c:v>
                </c:pt>
                <c:pt idx="3">
                  <c:v>127</c:v>
                </c:pt>
                <c:pt idx="4">
                  <c:v>125</c:v>
                </c:pt>
                <c:pt idx="5">
                  <c:v>128</c:v>
                </c:pt>
                <c:pt idx="6">
                  <c:v>133</c:v>
                </c:pt>
                <c:pt idx="7">
                  <c:v>136</c:v>
                </c:pt>
                <c:pt idx="8">
                  <c:v>134</c:v>
                </c:pt>
                <c:pt idx="9">
                  <c:v>138</c:v>
                </c:pt>
                <c:pt idx="10">
                  <c:v>134</c:v>
                </c:pt>
                <c:pt idx="11">
                  <c:v>132</c:v>
                </c:pt>
                <c:pt idx="12">
                  <c:v>133</c:v>
                </c:pt>
                <c:pt idx="13">
                  <c:v>139</c:v>
                </c:pt>
                <c:pt idx="14">
                  <c:v>135</c:v>
                </c:pt>
                <c:pt idx="15">
                  <c:v>133</c:v>
                </c:pt>
                <c:pt idx="16">
                  <c:v>133</c:v>
                </c:pt>
                <c:pt idx="17">
                  <c:v>135</c:v>
                </c:pt>
                <c:pt idx="18">
                  <c:v>137</c:v>
                </c:pt>
                <c:pt idx="19">
                  <c:v>136</c:v>
                </c:pt>
                <c:pt idx="20">
                  <c:v>140</c:v>
                </c:pt>
                <c:pt idx="21">
                  <c:v>146</c:v>
                </c:pt>
                <c:pt idx="22">
                  <c:v>140</c:v>
                </c:pt>
                <c:pt idx="23">
                  <c:v>146</c:v>
                </c:pt>
                <c:pt idx="24">
                  <c:v>145</c:v>
                </c:pt>
                <c:pt idx="25">
                  <c:v>149</c:v>
                </c:pt>
                <c:pt idx="26">
                  <c:v>142</c:v>
                </c:pt>
                <c:pt idx="27">
                  <c:v>140</c:v>
                </c:pt>
                <c:pt idx="28">
                  <c:v>145</c:v>
                </c:pt>
                <c:pt idx="29">
                  <c:v>149</c:v>
                </c:pt>
                <c:pt idx="30">
                  <c:v>155</c:v>
                </c:pt>
                <c:pt idx="31">
                  <c:v>148</c:v>
                </c:pt>
                <c:pt idx="32">
                  <c:v>144</c:v>
                </c:pt>
                <c:pt idx="33">
                  <c:v>149</c:v>
                </c:pt>
                <c:pt idx="34">
                  <c:v>146</c:v>
                </c:pt>
                <c:pt idx="35">
                  <c:v>144</c:v>
                </c:pt>
                <c:pt idx="36">
                  <c:v>139</c:v>
                </c:pt>
                <c:pt idx="37">
                  <c:v>139</c:v>
                </c:pt>
                <c:pt idx="38">
                  <c:v>142</c:v>
                </c:pt>
                <c:pt idx="39">
                  <c:v>148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A-9A52-41BD-AB2A-C0FCD24EF066}"/>
            </c:ext>
          </c:extLst>
        </c:ser>
        <c:ser>
          <c:idx val="11"/>
          <c:order val="11"/>
          <c:tx>
            <c:strRef>
              <c:f>'Krajská města nájem'!$N$2</c:f>
              <c:strCache>
                <c:ptCount val="1"/>
                <c:pt idx="0">
                  <c:v>Jihlava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'Krajská města nájem'!$A$5:$A$44</c:f>
              <c:numCache>
                <c:formatCode>mmm\-yy</c:formatCode>
                <c:ptCount val="40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</c:numCache>
            </c:numRef>
          </c:cat>
          <c:val>
            <c:numRef>
              <c:f>'Krajská města nájem'!$N$5:$N$44</c:f>
              <c:numCache>
                <c:formatCode>General</c:formatCode>
                <c:ptCount val="40"/>
                <c:pt idx="0">
                  <c:v>140</c:v>
                </c:pt>
                <c:pt idx="1">
                  <c:v>144</c:v>
                </c:pt>
                <c:pt idx="2">
                  <c:v>145</c:v>
                </c:pt>
                <c:pt idx="3">
                  <c:v>139</c:v>
                </c:pt>
                <c:pt idx="4">
                  <c:v>145</c:v>
                </c:pt>
                <c:pt idx="5">
                  <c:v>151</c:v>
                </c:pt>
                <c:pt idx="6">
                  <c:v>157</c:v>
                </c:pt>
                <c:pt idx="7">
                  <c:v>150</c:v>
                </c:pt>
                <c:pt idx="8">
                  <c:v>149</c:v>
                </c:pt>
                <c:pt idx="9">
                  <c:v>154</c:v>
                </c:pt>
                <c:pt idx="10">
                  <c:v>160</c:v>
                </c:pt>
                <c:pt idx="11">
                  <c:v>156</c:v>
                </c:pt>
                <c:pt idx="12">
                  <c:v>150</c:v>
                </c:pt>
                <c:pt idx="13">
                  <c:v>146</c:v>
                </c:pt>
                <c:pt idx="14">
                  <c:v>142</c:v>
                </c:pt>
                <c:pt idx="15">
                  <c:v>138</c:v>
                </c:pt>
                <c:pt idx="16">
                  <c:v>144</c:v>
                </c:pt>
                <c:pt idx="17">
                  <c:v>150</c:v>
                </c:pt>
                <c:pt idx="18">
                  <c:v>156</c:v>
                </c:pt>
                <c:pt idx="19">
                  <c:v>163</c:v>
                </c:pt>
                <c:pt idx="20">
                  <c:v>168</c:v>
                </c:pt>
                <c:pt idx="21">
                  <c:v>174</c:v>
                </c:pt>
                <c:pt idx="22">
                  <c:v>182</c:v>
                </c:pt>
                <c:pt idx="23">
                  <c:v>180</c:v>
                </c:pt>
                <c:pt idx="24">
                  <c:v>179</c:v>
                </c:pt>
                <c:pt idx="25">
                  <c:v>171</c:v>
                </c:pt>
                <c:pt idx="26">
                  <c:v>175</c:v>
                </c:pt>
                <c:pt idx="27">
                  <c:v>179</c:v>
                </c:pt>
                <c:pt idx="28">
                  <c:v>171</c:v>
                </c:pt>
                <c:pt idx="29">
                  <c:v>176</c:v>
                </c:pt>
                <c:pt idx="30">
                  <c:v>181</c:v>
                </c:pt>
                <c:pt idx="31">
                  <c:v>189</c:v>
                </c:pt>
                <c:pt idx="32">
                  <c:v>182</c:v>
                </c:pt>
                <c:pt idx="33">
                  <c:v>175</c:v>
                </c:pt>
                <c:pt idx="34">
                  <c:v>183</c:v>
                </c:pt>
                <c:pt idx="35">
                  <c:v>174</c:v>
                </c:pt>
                <c:pt idx="36">
                  <c:v>166</c:v>
                </c:pt>
                <c:pt idx="37">
                  <c:v>158</c:v>
                </c:pt>
                <c:pt idx="38">
                  <c:v>152</c:v>
                </c:pt>
                <c:pt idx="39">
                  <c:v>159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B-9A52-41BD-AB2A-C0FCD24EF066}"/>
            </c:ext>
          </c:extLst>
        </c:ser>
        <c:ser>
          <c:idx val="12"/>
          <c:order val="12"/>
          <c:tx>
            <c:strRef>
              <c:f>'Krajská města nájem'!$O$2</c:f>
              <c:strCache>
                <c:ptCount val="1"/>
                <c:pt idx="0">
                  <c:v>Zlín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'Krajská města nájem'!$A$5:$A$44</c:f>
              <c:numCache>
                <c:formatCode>mmm\-yy</c:formatCode>
                <c:ptCount val="40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</c:numCache>
            </c:numRef>
          </c:cat>
          <c:val>
            <c:numRef>
              <c:f>'Krajská města nájem'!$O$5:$O$44</c:f>
              <c:numCache>
                <c:formatCode>General</c:formatCode>
                <c:ptCount val="40"/>
                <c:pt idx="0">
                  <c:v>161</c:v>
                </c:pt>
                <c:pt idx="1">
                  <c:v>158</c:v>
                </c:pt>
                <c:pt idx="2">
                  <c:v>154</c:v>
                </c:pt>
                <c:pt idx="3">
                  <c:v>159</c:v>
                </c:pt>
                <c:pt idx="4">
                  <c:v>168</c:v>
                </c:pt>
                <c:pt idx="5">
                  <c:v>161</c:v>
                </c:pt>
                <c:pt idx="6">
                  <c:v>166</c:v>
                </c:pt>
                <c:pt idx="7">
                  <c:v>171</c:v>
                </c:pt>
                <c:pt idx="8">
                  <c:v>176</c:v>
                </c:pt>
                <c:pt idx="9">
                  <c:v>180</c:v>
                </c:pt>
                <c:pt idx="10">
                  <c:v>189</c:v>
                </c:pt>
                <c:pt idx="11">
                  <c:v>184</c:v>
                </c:pt>
                <c:pt idx="12">
                  <c:v>186</c:v>
                </c:pt>
                <c:pt idx="13">
                  <c:v>192</c:v>
                </c:pt>
                <c:pt idx="14">
                  <c:v>185</c:v>
                </c:pt>
                <c:pt idx="15">
                  <c:v>189</c:v>
                </c:pt>
                <c:pt idx="16">
                  <c:v>187</c:v>
                </c:pt>
                <c:pt idx="17">
                  <c:v>180</c:v>
                </c:pt>
                <c:pt idx="18">
                  <c:v>174</c:v>
                </c:pt>
                <c:pt idx="19">
                  <c:v>178</c:v>
                </c:pt>
                <c:pt idx="20">
                  <c:v>182</c:v>
                </c:pt>
                <c:pt idx="21">
                  <c:v>188</c:v>
                </c:pt>
                <c:pt idx="22">
                  <c:v>188</c:v>
                </c:pt>
                <c:pt idx="23">
                  <c:v>197</c:v>
                </c:pt>
                <c:pt idx="24">
                  <c:v>192</c:v>
                </c:pt>
                <c:pt idx="25">
                  <c:v>189</c:v>
                </c:pt>
                <c:pt idx="26">
                  <c:v>195</c:v>
                </c:pt>
                <c:pt idx="27">
                  <c:v>204</c:v>
                </c:pt>
                <c:pt idx="28">
                  <c:v>214</c:v>
                </c:pt>
                <c:pt idx="29">
                  <c:v>208</c:v>
                </c:pt>
                <c:pt idx="30">
                  <c:v>199</c:v>
                </c:pt>
                <c:pt idx="31">
                  <c:v>198</c:v>
                </c:pt>
                <c:pt idx="32">
                  <c:v>200</c:v>
                </c:pt>
                <c:pt idx="33">
                  <c:v>206</c:v>
                </c:pt>
                <c:pt idx="34">
                  <c:v>198</c:v>
                </c:pt>
                <c:pt idx="35">
                  <c:v>207</c:v>
                </c:pt>
                <c:pt idx="36">
                  <c:v>209</c:v>
                </c:pt>
                <c:pt idx="37">
                  <c:v>205</c:v>
                </c:pt>
                <c:pt idx="38">
                  <c:v>207</c:v>
                </c:pt>
                <c:pt idx="39">
                  <c:v>203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C-9A52-41BD-AB2A-C0FCD24EF0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8560256"/>
        <c:axId val="138561792"/>
      </c:lineChart>
      <c:dateAx>
        <c:axId val="13856025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8561792"/>
        <c:crosses val="autoZero"/>
        <c:auto val="1"/>
        <c:lblOffset val="100"/>
        <c:baseTimeUnit val="months"/>
      </c:dateAx>
      <c:valAx>
        <c:axId val="138561792"/>
        <c:scaling>
          <c:orientation val="minMax"/>
          <c:min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700" dirty="0"/>
                  <a:t>Kč/m2/měsíc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8560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6317173249048605E-2"/>
          <c:y val="0.88550975224396056"/>
          <c:w val="0.97486576570830585"/>
          <c:h val="0.100111388980774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296EEF-132D-440F-860D-9DCA2E856679}" type="datetimeFigureOut">
              <a:rPr lang="cs-CZ" smtClean="0"/>
              <a:pPr/>
              <a:t>12.03.2019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27BE6D-9432-4A2C-924E-6CC7571072F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85285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6"/>
            <a:ext cx="2945659" cy="496333"/>
          </a:xfrm>
          <a:prstGeom prst="rect">
            <a:avLst/>
          </a:prstGeom>
        </p:spPr>
        <p:txBody>
          <a:bodyPr vert="horz" lIns="92055" tIns="46028" rIns="92055" bIns="46028" rtlCol="0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6" y="6"/>
            <a:ext cx="2945659" cy="496333"/>
          </a:xfrm>
          <a:prstGeom prst="rect">
            <a:avLst/>
          </a:prstGeom>
        </p:spPr>
        <p:txBody>
          <a:bodyPr vert="horz" lIns="92055" tIns="46028" rIns="92055" bIns="46028" rtlCol="0"/>
          <a:lstStyle>
            <a:lvl1pPr algn="r">
              <a:defRPr sz="1300"/>
            </a:lvl1pPr>
          </a:lstStyle>
          <a:p>
            <a:fld id="{72AA3719-E687-43F7-8503-090D4A8744B2}" type="datetimeFigureOut">
              <a:rPr lang="en-GB" smtClean="0"/>
              <a:pPr/>
              <a:t>12/03/2019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746125"/>
            <a:ext cx="5264150" cy="3722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55" tIns="46028" rIns="92055" bIns="46028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vert="horz" lIns="92055" tIns="46028" rIns="92055" bIns="4602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428587"/>
            <a:ext cx="2945659" cy="496333"/>
          </a:xfrm>
          <a:prstGeom prst="rect">
            <a:avLst/>
          </a:prstGeom>
        </p:spPr>
        <p:txBody>
          <a:bodyPr vert="horz" lIns="92055" tIns="46028" rIns="92055" bIns="46028" rtlCol="0" anchor="b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6" y="9428587"/>
            <a:ext cx="2945659" cy="496333"/>
          </a:xfrm>
          <a:prstGeom prst="rect">
            <a:avLst/>
          </a:prstGeom>
        </p:spPr>
        <p:txBody>
          <a:bodyPr vert="horz" lIns="92055" tIns="46028" rIns="92055" bIns="46028" rtlCol="0" anchor="b"/>
          <a:lstStyle>
            <a:lvl1pPr algn="r">
              <a:defRPr sz="1300"/>
            </a:lvl1pPr>
          </a:lstStyle>
          <a:p>
            <a:fld id="{122F8133-2F88-4991-8402-4E14DD35EE3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8282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702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8509" algn="l" defTabSz="99702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97021" algn="l" defTabSz="99702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95530" algn="l" defTabSz="99702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94040" algn="l" defTabSz="99702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92549" algn="l" defTabSz="99702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91061" algn="l" defTabSz="99702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9570" algn="l" defTabSz="99702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8081" algn="l" defTabSz="99702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1CAC-504D-44C9-A651-9BEE2FE36EA1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2645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odkladový obrázek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693400" cy="75612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00" y="1237457"/>
            <a:ext cx="8496000" cy="2628000"/>
          </a:xfrm>
        </p:spPr>
        <p:txBody>
          <a:bodyPr anchor="b">
            <a:normAutofit/>
          </a:bodyPr>
          <a:lstStyle>
            <a:lvl1pPr algn="r">
              <a:defRPr sz="3308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6000" y="3960000"/>
            <a:ext cx="8496000" cy="18000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646">
                <a:solidFill>
                  <a:schemeClr val="bg1"/>
                </a:solidFill>
              </a:defRPr>
            </a:lvl1pPr>
            <a:lvl2pPr marL="504063" indent="0" algn="ctr">
              <a:buNone/>
              <a:defRPr sz="2205"/>
            </a:lvl2pPr>
            <a:lvl3pPr marL="1008126" indent="0" algn="ctr">
              <a:buNone/>
              <a:defRPr sz="1985"/>
            </a:lvl3pPr>
            <a:lvl4pPr marL="1512189" indent="0" algn="ctr">
              <a:buNone/>
              <a:defRPr sz="1764"/>
            </a:lvl4pPr>
            <a:lvl5pPr marL="2016252" indent="0" algn="ctr">
              <a:buNone/>
              <a:defRPr sz="1764"/>
            </a:lvl5pPr>
            <a:lvl6pPr marL="2520315" indent="0" algn="ctr">
              <a:buNone/>
              <a:defRPr sz="1764"/>
            </a:lvl6pPr>
            <a:lvl7pPr marL="3024378" indent="0" algn="ctr">
              <a:buNone/>
              <a:defRPr sz="1764"/>
            </a:lvl7pPr>
            <a:lvl8pPr marL="3528441" indent="0" algn="ctr">
              <a:buNone/>
              <a:defRPr sz="1764"/>
            </a:lvl8pPr>
            <a:lvl9pPr marL="4032504" indent="0" algn="ctr">
              <a:buNone/>
              <a:defRPr sz="1764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pic>
        <p:nvPicPr>
          <p:cNvPr id="9" name="Logo ROUND HILL CAPITAL black">
            <a:extLst>
              <a:ext uri="{FF2B5EF4-FFF2-40B4-BE49-F238E27FC236}">
                <a16:creationId xmlns:a16="http://schemas.microsoft.com/office/drawing/2014/main" id="{50A8EC29-0AF1-4378-976D-8F5856F79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982" y="6259377"/>
            <a:ext cx="1893956" cy="261965"/>
          </a:xfrm>
          <a:prstGeom prst="rect">
            <a:avLst/>
          </a:prstGeom>
        </p:spPr>
      </p:pic>
      <p:pic>
        <p:nvPicPr>
          <p:cNvPr id="12" name="Logo Blackstone black">
            <a:extLst>
              <a:ext uri="{FF2B5EF4-FFF2-40B4-BE49-F238E27FC236}">
                <a16:creationId xmlns:a16="http://schemas.microsoft.com/office/drawing/2014/main" id="{71DADBE3-9A97-4F43-A726-BD154FD782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00" y="6259377"/>
            <a:ext cx="1168315" cy="261965"/>
          </a:xfrm>
          <a:prstGeom prst="rect">
            <a:avLst/>
          </a:prstGeom>
        </p:spPr>
      </p:pic>
      <p:sp>
        <p:nvSpPr>
          <p:cNvPr id="13" name="Obdélník 11 black">
            <a:extLst>
              <a:ext uri="{FF2B5EF4-FFF2-40B4-BE49-F238E27FC236}">
                <a16:creationId xmlns:a16="http://schemas.microsoft.com/office/drawing/2014/main" id="{B412A909-C933-4258-9CAC-D145732181B0}"/>
              </a:ext>
            </a:extLst>
          </p:cNvPr>
          <p:cNvSpPr/>
          <p:nvPr userDrawn="1"/>
        </p:nvSpPr>
        <p:spPr>
          <a:xfrm>
            <a:off x="842000" y="6267315"/>
            <a:ext cx="677810" cy="246088"/>
          </a:xfrm>
          <a:prstGeom prst="rect">
            <a:avLst/>
          </a:prstGeom>
          <a:noFill/>
          <a:ln w="19050">
            <a:solidFill>
              <a:srgbClr val="1D1D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4063"/>
            <a:endParaRPr lang="cs-CZ" sz="1985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206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podnadpisy, tři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6000" y="36000"/>
            <a:ext cx="9180001" cy="972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Nadpis snímku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6001" y="1728000"/>
            <a:ext cx="4392000" cy="2412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4664F6D-7BC4-4A95-99A3-A68677B570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144000" rIns="144000"/>
          <a:lstStyle/>
          <a:p>
            <a:pPr defTabSz="1008126"/>
            <a:r>
              <a:rPr lang="en-US" dirty="0"/>
              <a:t>SOURCE: Company data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275EA78-F717-4060-88C2-A11C984D8D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lIns="144000" rIns="144000"/>
          <a:lstStyle/>
          <a:p>
            <a:pPr defTabSz="1008126"/>
            <a:fld id="{14DDE8B8-B3D2-4226-A14D-077A4D7C131E}" type="slidenum">
              <a:rPr lang="en-US" smtClean="0"/>
              <a:pPr defTabSz="1008126"/>
              <a:t>‹#›</a:t>
            </a:fld>
            <a:endParaRPr lang="en-US" dirty="0"/>
          </a:p>
        </p:txBody>
      </p:sp>
      <p:sp>
        <p:nvSpPr>
          <p:cNvPr id="10" name="Podnadpis">
            <a:extLst>
              <a:ext uri="{FF2B5EF4-FFF2-40B4-BE49-F238E27FC236}">
                <a16:creationId xmlns:a16="http://schemas.microsoft.com/office/drawing/2014/main" id="{D5F8A571-DDC8-47CE-B552-D2C7F0C34D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5650" y="1044000"/>
            <a:ext cx="9180513" cy="288000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>
                    <a:lumMod val="65000"/>
                  </a:schemeClr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1" name="Podnadpis šedý podklad">
            <a:extLst>
              <a:ext uri="{FF2B5EF4-FFF2-40B4-BE49-F238E27FC236}">
                <a16:creationId xmlns:a16="http://schemas.microsoft.com/office/drawing/2014/main" id="{44984B80-CDED-4D68-8915-AE6747B79D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6000" y="1440000"/>
            <a:ext cx="4392000" cy="21600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3" name="Podnadpis šedý podklad">
            <a:extLst>
              <a:ext uri="{FF2B5EF4-FFF2-40B4-BE49-F238E27FC236}">
                <a16:creationId xmlns:a16="http://schemas.microsoft.com/office/drawing/2014/main" id="{F8CF96FF-299C-4A39-9679-B0F09C4DB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44000" y="1440000"/>
            <a:ext cx="4392000" cy="21600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21D7D87-4485-4493-96AF-66DA9AF9993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5544000" y="1728000"/>
            <a:ext cx="4392000" cy="2412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EF513F4-E866-4E0F-8DD0-3350BF5A612D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755485" y="4536000"/>
            <a:ext cx="9180513" cy="2304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727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dva menší s podnadpi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6000" y="36000"/>
            <a:ext cx="9180001" cy="972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Nadpis snímku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6001" y="1440000"/>
            <a:ext cx="9180000" cy="2556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4664F6D-7BC4-4A95-99A3-A68677B570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144000" rIns="144000"/>
          <a:lstStyle/>
          <a:p>
            <a:pPr defTabSz="1008126"/>
            <a:r>
              <a:rPr lang="en-US" dirty="0"/>
              <a:t>SOURCE: Company data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275EA78-F717-4060-88C2-A11C984D8D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lIns="144000" rIns="144000"/>
          <a:lstStyle/>
          <a:p>
            <a:pPr defTabSz="1008126"/>
            <a:fld id="{14DDE8B8-B3D2-4226-A14D-077A4D7C131E}" type="slidenum">
              <a:rPr lang="en-US" smtClean="0"/>
              <a:pPr defTabSz="1008126"/>
              <a:t>‹#›</a:t>
            </a:fld>
            <a:endParaRPr lang="en-US" dirty="0"/>
          </a:p>
        </p:txBody>
      </p:sp>
      <p:sp>
        <p:nvSpPr>
          <p:cNvPr id="10" name="Podnadpis">
            <a:extLst>
              <a:ext uri="{FF2B5EF4-FFF2-40B4-BE49-F238E27FC236}">
                <a16:creationId xmlns:a16="http://schemas.microsoft.com/office/drawing/2014/main" id="{D5F8A571-DDC8-47CE-B552-D2C7F0C34D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5650" y="1044000"/>
            <a:ext cx="9180513" cy="288000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>
                    <a:lumMod val="65000"/>
                  </a:schemeClr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1" name="Podnadpis šedý podklad">
            <a:extLst>
              <a:ext uri="{FF2B5EF4-FFF2-40B4-BE49-F238E27FC236}">
                <a16:creationId xmlns:a16="http://schemas.microsoft.com/office/drawing/2014/main" id="{44984B80-CDED-4D68-8915-AE6747B79D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0" y="4140000"/>
            <a:ext cx="3456000" cy="21600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3" name="Podnadpis šedý podklad">
            <a:extLst>
              <a:ext uri="{FF2B5EF4-FFF2-40B4-BE49-F238E27FC236}">
                <a16:creationId xmlns:a16="http://schemas.microsoft.com/office/drawing/2014/main" id="{F8CF96FF-299C-4A39-9679-B0F09C4DB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6000" y="4140000"/>
            <a:ext cx="5328000" cy="21600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21D7D87-4485-4493-96AF-66DA9AF9993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756000" y="4428000"/>
            <a:ext cx="5328000" cy="2268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AB0E0F5-618A-46E2-A917-F0B065F85CF8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480000" y="4428000"/>
            <a:ext cx="3456000" cy="2268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4" name="Jednotky">
            <a:extLst>
              <a:ext uri="{FF2B5EF4-FFF2-40B4-BE49-F238E27FC236}">
                <a16:creationId xmlns:a16="http://schemas.microsoft.com/office/drawing/2014/main" id="{47306D54-780A-4575-B61D-686A0B9A6C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16000" y="1044000"/>
            <a:ext cx="720000" cy="216000"/>
          </a:xfrm>
          <a:prstGeom prst="roundRect">
            <a:avLst/>
          </a:prstGeom>
          <a:solidFill>
            <a:schemeClr val="accent1"/>
          </a:solidFill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CZK m</a:t>
            </a:r>
          </a:p>
        </p:txBody>
      </p:sp>
    </p:spTree>
    <p:extLst>
      <p:ext uri="{BB962C8B-B14F-4D97-AF65-F5344CB8AC3E}">
        <p14:creationId xmlns:p14="http://schemas.microsoft.com/office/powerpoint/2010/main" val="636088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obsah a dva menší s podnadpi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6000" y="36000"/>
            <a:ext cx="9180001" cy="972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Nadpis snímku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6001" y="1440000"/>
            <a:ext cx="9180000" cy="1656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4664F6D-7BC4-4A95-99A3-A68677B570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144000" rIns="144000"/>
          <a:lstStyle/>
          <a:p>
            <a:pPr defTabSz="1008126"/>
            <a:r>
              <a:rPr lang="en-US" dirty="0"/>
              <a:t>SOURCE: Company data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275EA78-F717-4060-88C2-A11C984D8D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lIns="144000" rIns="144000"/>
          <a:lstStyle/>
          <a:p>
            <a:pPr defTabSz="1008126"/>
            <a:fld id="{14DDE8B8-B3D2-4226-A14D-077A4D7C131E}" type="slidenum">
              <a:rPr lang="en-US" smtClean="0"/>
              <a:pPr defTabSz="1008126"/>
              <a:t>‹#›</a:t>
            </a:fld>
            <a:endParaRPr lang="en-US" dirty="0"/>
          </a:p>
        </p:txBody>
      </p:sp>
      <p:sp>
        <p:nvSpPr>
          <p:cNvPr id="10" name="Podnadpis">
            <a:extLst>
              <a:ext uri="{FF2B5EF4-FFF2-40B4-BE49-F238E27FC236}">
                <a16:creationId xmlns:a16="http://schemas.microsoft.com/office/drawing/2014/main" id="{D5F8A571-DDC8-47CE-B552-D2C7F0C34D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5650" y="1044000"/>
            <a:ext cx="9180513" cy="288000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>
                    <a:lumMod val="65000"/>
                  </a:schemeClr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1" name="Podnadpis šedý podklad">
            <a:extLst>
              <a:ext uri="{FF2B5EF4-FFF2-40B4-BE49-F238E27FC236}">
                <a16:creationId xmlns:a16="http://schemas.microsoft.com/office/drawing/2014/main" id="{44984B80-CDED-4D68-8915-AE6747B79D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44000" y="3240000"/>
            <a:ext cx="4392000" cy="21600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3" name="Podnadpis šedý podklad">
            <a:extLst>
              <a:ext uri="{FF2B5EF4-FFF2-40B4-BE49-F238E27FC236}">
                <a16:creationId xmlns:a16="http://schemas.microsoft.com/office/drawing/2014/main" id="{F8CF96FF-299C-4A39-9679-B0F09C4DB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6000" y="3240000"/>
            <a:ext cx="4392000" cy="21600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21D7D87-4485-4493-96AF-66DA9AF9993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756000" y="3528000"/>
            <a:ext cx="4392000" cy="3312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AB0E0F5-618A-46E2-A917-F0B065F85CF8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5544000" y="3527999"/>
            <a:ext cx="4392000" cy="3311999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855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Čtyři obsahy s podnadpi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6000" y="36000"/>
            <a:ext cx="9180001" cy="972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Nadpis snímku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6001" y="1728000"/>
            <a:ext cx="4392000" cy="2268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44000" y="1728000"/>
            <a:ext cx="4392000" cy="2268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4664F6D-7BC4-4A95-99A3-A68677B570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144000" rIns="144000"/>
          <a:lstStyle/>
          <a:p>
            <a:pPr defTabSz="1008126"/>
            <a:r>
              <a:rPr lang="en-US" dirty="0"/>
              <a:t>SOURCE: Company data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275EA78-F717-4060-88C2-A11C984D8D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lIns="144000" rIns="144000"/>
          <a:lstStyle/>
          <a:p>
            <a:pPr defTabSz="1008126"/>
            <a:fld id="{14DDE8B8-B3D2-4226-A14D-077A4D7C131E}" type="slidenum">
              <a:rPr lang="en-US" smtClean="0"/>
              <a:pPr defTabSz="1008126"/>
              <a:t>‹#›</a:t>
            </a:fld>
            <a:endParaRPr lang="en-US" dirty="0"/>
          </a:p>
        </p:txBody>
      </p:sp>
      <p:sp>
        <p:nvSpPr>
          <p:cNvPr id="10" name="Podnadpis">
            <a:extLst>
              <a:ext uri="{FF2B5EF4-FFF2-40B4-BE49-F238E27FC236}">
                <a16:creationId xmlns:a16="http://schemas.microsoft.com/office/drawing/2014/main" id="{D5F8A571-DDC8-47CE-B552-D2C7F0C34D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5650" y="1044000"/>
            <a:ext cx="9180513" cy="288000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>
                    <a:lumMod val="65000"/>
                  </a:schemeClr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1" name="Podnadpis šedý podklad">
            <a:extLst>
              <a:ext uri="{FF2B5EF4-FFF2-40B4-BE49-F238E27FC236}">
                <a16:creationId xmlns:a16="http://schemas.microsoft.com/office/drawing/2014/main" id="{44984B80-CDED-4D68-8915-AE6747B79D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6000" y="1440000"/>
            <a:ext cx="4392000" cy="21600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2" name="Podnadpis šedý podklad">
            <a:extLst>
              <a:ext uri="{FF2B5EF4-FFF2-40B4-BE49-F238E27FC236}">
                <a16:creationId xmlns:a16="http://schemas.microsoft.com/office/drawing/2014/main" id="{027B6197-4C4C-47B5-B400-47038DB602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44000" y="1440000"/>
            <a:ext cx="4392000" cy="21600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3" name="Podnadpis šedý podklad">
            <a:extLst>
              <a:ext uri="{FF2B5EF4-FFF2-40B4-BE49-F238E27FC236}">
                <a16:creationId xmlns:a16="http://schemas.microsoft.com/office/drawing/2014/main" id="{F8CF96FF-299C-4A39-9679-B0F09C4DB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6000" y="4140000"/>
            <a:ext cx="4392000" cy="21600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4" name="Podnadpis šedý podklad">
            <a:extLst>
              <a:ext uri="{FF2B5EF4-FFF2-40B4-BE49-F238E27FC236}">
                <a16:creationId xmlns:a16="http://schemas.microsoft.com/office/drawing/2014/main" id="{93E4AAD4-9A74-4FFA-8D4E-4A77F1EE90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44000" y="4140000"/>
            <a:ext cx="4392000" cy="21600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A2A0DB3-39F3-4796-8611-BD8F938728C2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756000" y="4428000"/>
            <a:ext cx="4392000" cy="2268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A0A6DE31-FFCB-41A0-AD5B-231FD8FE82CE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5544000" y="4428000"/>
            <a:ext cx="4392000" cy="2268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7" name="Jednotky">
            <a:extLst>
              <a:ext uri="{FF2B5EF4-FFF2-40B4-BE49-F238E27FC236}">
                <a16:creationId xmlns:a16="http://schemas.microsoft.com/office/drawing/2014/main" id="{F8E62463-06AB-4B76-A772-1123DC62704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16000" y="1044000"/>
            <a:ext cx="720000" cy="216000"/>
          </a:xfrm>
          <a:prstGeom prst="roundRect">
            <a:avLst/>
          </a:prstGeom>
          <a:solidFill>
            <a:schemeClr val="accent1"/>
          </a:solidFill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CZK m</a:t>
            </a:r>
          </a:p>
        </p:txBody>
      </p:sp>
    </p:spTree>
    <p:extLst>
      <p:ext uri="{BB962C8B-B14F-4D97-AF65-F5344CB8AC3E}">
        <p14:creationId xmlns:p14="http://schemas.microsoft.com/office/powerpoint/2010/main" val="298492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é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Šipka šedá">
            <a:extLst>
              <a:ext uri="{FF2B5EF4-FFF2-40B4-BE49-F238E27FC236}">
                <a16:creationId xmlns:a16="http://schemas.microsoft.com/office/drawing/2014/main" id="{D0449DA2-E506-4F3A-8C8A-F14B854717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rot="1482664" flipH="1" flipV="1">
            <a:off x="3903596" y="3097726"/>
            <a:ext cx="1080000" cy="360000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/>
            </a:solidFill>
          </a:ln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bg1">
                    <a:lumMod val="85000"/>
                  </a:schemeClr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24" name="Šipka šedá">
            <a:extLst>
              <a:ext uri="{FF2B5EF4-FFF2-40B4-BE49-F238E27FC236}">
                <a16:creationId xmlns:a16="http://schemas.microsoft.com/office/drawing/2014/main" id="{FCD4CC24-41C3-4CD9-B8B5-469B487A3DA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20117336" flipV="1">
            <a:off x="1640402" y="3090913"/>
            <a:ext cx="1080000" cy="360000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/>
            </a:solidFill>
          </a:ln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bg1">
                    <a:lumMod val="85000"/>
                  </a:schemeClr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22" name="Šipka šedá">
            <a:extLst>
              <a:ext uri="{FF2B5EF4-FFF2-40B4-BE49-F238E27FC236}">
                <a16:creationId xmlns:a16="http://schemas.microsoft.com/office/drawing/2014/main" id="{5B95B2A1-031B-4076-AD1F-1D34286F9FD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482664">
            <a:off x="1640403" y="1980900"/>
            <a:ext cx="1080000" cy="360000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/>
            </a:solidFill>
          </a:ln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bg1">
                    <a:lumMod val="85000"/>
                  </a:schemeClr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23" name="Šipka šedá">
            <a:extLst>
              <a:ext uri="{FF2B5EF4-FFF2-40B4-BE49-F238E27FC236}">
                <a16:creationId xmlns:a16="http://schemas.microsoft.com/office/drawing/2014/main" id="{B3A56F88-2525-4F81-BCE5-FF5A593744A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20117336" flipH="1">
            <a:off x="3903595" y="1980900"/>
            <a:ext cx="1080000" cy="360000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/>
            </a:solidFill>
          </a:ln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bg1">
                    <a:lumMod val="85000"/>
                  </a:schemeClr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4664F6D-7BC4-4A95-99A3-A68677B570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144000" rIns="144000"/>
          <a:lstStyle/>
          <a:p>
            <a:pPr defTabSz="1008126"/>
            <a:r>
              <a:rPr lang="en-US" dirty="0"/>
              <a:t>SOURCE: Company data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275EA78-F717-4060-88C2-A11C984D8D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lIns="144000" rIns="144000"/>
          <a:lstStyle/>
          <a:p>
            <a:pPr defTabSz="1008126"/>
            <a:fld id="{14DDE8B8-B3D2-4226-A14D-077A4D7C131E}" type="slidenum">
              <a:rPr lang="en-US" smtClean="0"/>
              <a:pPr defTabSz="1008126"/>
              <a:t>‹#›</a:t>
            </a:fld>
            <a:endParaRPr lang="en-US" dirty="0"/>
          </a:p>
        </p:txBody>
      </p:sp>
      <p:sp>
        <p:nvSpPr>
          <p:cNvPr id="13" name="Podnadpis šedý podklad">
            <a:extLst>
              <a:ext uri="{FF2B5EF4-FFF2-40B4-BE49-F238E27FC236}">
                <a16:creationId xmlns:a16="http://schemas.microsoft.com/office/drawing/2014/main" id="{F8CF96FF-299C-4A39-9679-B0F09C4DB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6000" y="4248000"/>
            <a:ext cx="9180000" cy="21600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A2A0DB3-39F3-4796-8611-BD8F938728C2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756000" y="4536000"/>
            <a:ext cx="9180000" cy="2304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1" name="Data bílá">
            <a:extLst>
              <a:ext uri="{FF2B5EF4-FFF2-40B4-BE49-F238E27FC236}">
                <a16:creationId xmlns:a16="http://schemas.microsoft.com/office/drawing/2014/main" id="{44984B80-CDED-4D68-8915-AE6747B79D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6000" y="1440000"/>
            <a:ext cx="1440000" cy="1008000"/>
          </a:xfrm>
          <a:prstGeom prst="roundRect">
            <a:avLst>
              <a:gd name="adj" fmla="val 10052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tx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Data</a:t>
            </a:r>
          </a:p>
        </p:txBody>
      </p:sp>
      <p:sp>
        <p:nvSpPr>
          <p:cNvPr id="18" name="Data modrá">
            <a:extLst>
              <a:ext uri="{FF2B5EF4-FFF2-40B4-BE49-F238E27FC236}">
                <a16:creationId xmlns:a16="http://schemas.microsoft.com/office/drawing/2014/main" id="{056A861F-AEEC-4729-9D35-5BD4BF50C6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6000" y="2988000"/>
            <a:ext cx="1440000" cy="1008000"/>
          </a:xfrm>
          <a:prstGeom prst="roundRect">
            <a:avLst>
              <a:gd name="adj" fmla="val 10052"/>
            </a:avLst>
          </a:prstGeom>
          <a:solidFill>
            <a:schemeClr val="accent1"/>
          </a:solidFill>
          <a:ln w="12700">
            <a:solidFill>
              <a:schemeClr val="bg1">
                <a:lumMod val="65000"/>
              </a:schemeClr>
            </a:solidFill>
          </a:ln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Data</a:t>
            </a:r>
          </a:p>
        </p:txBody>
      </p:sp>
      <p:sp>
        <p:nvSpPr>
          <p:cNvPr id="19" name="Data bílá">
            <a:extLst>
              <a:ext uri="{FF2B5EF4-FFF2-40B4-BE49-F238E27FC236}">
                <a16:creationId xmlns:a16="http://schemas.microsoft.com/office/drawing/2014/main" id="{FCF5D3FE-9830-454C-8767-650E44730BD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27999" y="1440000"/>
            <a:ext cx="1439999" cy="1008000"/>
          </a:xfrm>
          <a:prstGeom prst="roundRect">
            <a:avLst>
              <a:gd name="adj" fmla="val 10052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tx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Data</a:t>
            </a:r>
          </a:p>
        </p:txBody>
      </p:sp>
      <p:sp>
        <p:nvSpPr>
          <p:cNvPr id="20" name="Data modrá">
            <a:extLst>
              <a:ext uri="{FF2B5EF4-FFF2-40B4-BE49-F238E27FC236}">
                <a16:creationId xmlns:a16="http://schemas.microsoft.com/office/drawing/2014/main" id="{2D6E0B59-B3FD-410F-AC65-13FC7E1EED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28000" y="2988000"/>
            <a:ext cx="1440000" cy="1008000"/>
          </a:xfrm>
          <a:prstGeom prst="roundRect">
            <a:avLst>
              <a:gd name="adj" fmla="val 10052"/>
            </a:avLst>
          </a:prstGeom>
          <a:solidFill>
            <a:schemeClr val="accent1"/>
          </a:solidFill>
          <a:ln w="12700">
            <a:solidFill>
              <a:schemeClr val="bg1">
                <a:lumMod val="65000"/>
              </a:schemeClr>
            </a:solidFill>
          </a:ln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Data</a:t>
            </a:r>
          </a:p>
        </p:txBody>
      </p:sp>
      <p:sp>
        <p:nvSpPr>
          <p:cNvPr id="21" name="Kruh oranžový">
            <a:extLst>
              <a:ext uri="{FF2B5EF4-FFF2-40B4-BE49-F238E27FC236}">
                <a16:creationId xmlns:a16="http://schemas.microsoft.com/office/drawing/2014/main" id="{C797D345-BDD6-4D5C-9128-186A1A0B7AFE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592000" y="1998000"/>
            <a:ext cx="1440000" cy="1440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>
                <a:lumMod val="65000"/>
              </a:schemeClr>
            </a:solidFill>
          </a:ln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%</a:t>
            </a:r>
          </a:p>
        </p:txBody>
      </p:sp>
      <p:sp>
        <p:nvSpPr>
          <p:cNvPr id="10" name="Podnadpis">
            <a:extLst>
              <a:ext uri="{FF2B5EF4-FFF2-40B4-BE49-F238E27FC236}">
                <a16:creationId xmlns:a16="http://schemas.microsoft.com/office/drawing/2014/main" id="{D5F8A571-DDC8-47CE-B552-D2C7F0C34D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5650" y="1044000"/>
            <a:ext cx="9180513" cy="288000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>
                    <a:lumMod val="65000"/>
                  </a:schemeClr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6000" y="36000"/>
            <a:ext cx="9180001" cy="972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Nadpis snímku</a:t>
            </a:r>
            <a:endParaRPr lang="en-US" dirty="0"/>
          </a:p>
        </p:txBody>
      </p:sp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385FA77C-AA76-418E-B2F3-F67CFFB7241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624000" y="1439863"/>
            <a:ext cx="3312000" cy="2556000"/>
          </a:xfr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</p:spTree>
    <p:extLst>
      <p:ext uri="{BB962C8B-B14F-4D97-AF65-F5344CB8AC3E}">
        <p14:creationId xmlns:p14="http://schemas.microsoft.com/office/powerpoint/2010/main" val="3000794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Časová 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6000" y="36000"/>
            <a:ext cx="9180001" cy="972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Nadpis snímku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68000" y="3528000"/>
            <a:ext cx="4086000" cy="3312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4664F6D-7BC4-4A95-99A3-A68677B570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144000" rIns="144000"/>
          <a:lstStyle/>
          <a:p>
            <a:pPr defTabSz="1008126"/>
            <a:r>
              <a:rPr lang="en-US" dirty="0"/>
              <a:t>SOURCE: Company data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275EA78-F717-4060-88C2-A11C984D8D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lIns="144000" rIns="144000"/>
          <a:lstStyle/>
          <a:p>
            <a:pPr defTabSz="1008126"/>
            <a:fld id="{14DDE8B8-B3D2-4226-A14D-077A4D7C131E}" type="slidenum">
              <a:rPr lang="en-US" smtClean="0"/>
              <a:pPr defTabSz="1008126"/>
              <a:t>‹#›</a:t>
            </a:fld>
            <a:endParaRPr lang="en-US" dirty="0"/>
          </a:p>
        </p:txBody>
      </p:sp>
      <p:sp>
        <p:nvSpPr>
          <p:cNvPr id="10" name="Podnadpis">
            <a:extLst>
              <a:ext uri="{FF2B5EF4-FFF2-40B4-BE49-F238E27FC236}">
                <a16:creationId xmlns:a16="http://schemas.microsoft.com/office/drawing/2014/main" id="{D5F8A571-DDC8-47CE-B552-D2C7F0C34D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5650" y="1044000"/>
            <a:ext cx="9180513" cy="288000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>
                    <a:lumMod val="65000"/>
                  </a:schemeClr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1" name="Podnadpis šedý podklad">
            <a:extLst>
              <a:ext uri="{FF2B5EF4-FFF2-40B4-BE49-F238E27FC236}">
                <a16:creationId xmlns:a16="http://schemas.microsoft.com/office/drawing/2014/main" id="{44984B80-CDED-4D68-8915-AE6747B79D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8000" y="3240000"/>
            <a:ext cx="4086000" cy="21600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3" name="Podnadpis šedý podklad">
            <a:extLst>
              <a:ext uri="{FF2B5EF4-FFF2-40B4-BE49-F238E27FC236}">
                <a16:creationId xmlns:a16="http://schemas.microsoft.com/office/drawing/2014/main" id="{F8CF96FF-299C-4A39-9679-B0F09C4DB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68000" y="1440000"/>
            <a:ext cx="1846800" cy="864000"/>
          </a:xfrm>
          <a:prstGeom prst="homePlate">
            <a:avLst/>
          </a:prstGeom>
          <a:solidFill>
            <a:schemeClr val="bg1">
              <a:lumMod val="65000"/>
            </a:schemeClr>
          </a:solidFill>
        </p:spPr>
        <p:txBody>
          <a:bodyPr lIns="108000" tIns="0" bIns="0" anchor="ctr" anchorCtr="0">
            <a:normAutofit/>
          </a:bodyPr>
          <a:lstStyle>
            <a:lvl1pPr marL="0" indent="0" algn="l">
              <a:buFontTx/>
              <a:buNone/>
              <a:defRPr sz="1200" b="0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Text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21D7D87-4485-4493-96AF-66DA9AF9993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5850000" y="3528000"/>
            <a:ext cx="4086000" cy="3312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2" name="Podnadpis šedý podklad">
            <a:extLst>
              <a:ext uri="{FF2B5EF4-FFF2-40B4-BE49-F238E27FC236}">
                <a16:creationId xmlns:a16="http://schemas.microsoft.com/office/drawing/2014/main" id="{12E5D1CA-DE22-48E3-9208-38F0B97A109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16200000">
            <a:off x="-936000" y="4932000"/>
            <a:ext cx="3600000" cy="21600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Podrobnosti</a:t>
            </a:r>
          </a:p>
        </p:txBody>
      </p:sp>
      <p:sp>
        <p:nvSpPr>
          <p:cNvPr id="14" name="Podnadpis šedý podklad">
            <a:extLst>
              <a:ext uri="{FF2B5EF4-FFF2-40B4-BE49-F238E27FC236}">
                <a16:creationId xmlns:a16="http://schemas.microsoft.com/office/drawing/2014/main" id="{7B7987C9-FA13-415F-8C92-7470A3137D3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16200000">
            <a:off x="162000" y="2034000"/>
            <a:ext cx="1404000" cy="216000"/>
          </a:xfrm>
          <a:prstGeom prst="roundRect">
            <a:avLst/>
          </a:prstGeom>
          <a:solidFill>
            <a:schemeClr val="accent1"/>
          </a:solidFill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Milník</a:t>
            </a:r>
          </a:p>
        </p:txBody>
      </p:sp>
      <p:sp>
        <p:nvSpPr>
          <p:cNvPr id="15" name="Podnadpis šedý podklad">
            <a:extLst>
              <a:ext uri="{FF2B5EF4-FFF2-40B4-BE49-F238E27FC236}">
                <a16:creationId xmlns:a16="http://schemas.microsoft.com/office/drawing/2014/main" id="{AE6DE4D3-7E71-4D2A-BFF0-58E26380A5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50000" y="3240000"/>
            <a:ext cx="4086000" cy="21600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6" name="Podnadpis šedý podklad">
            <a:extLst>
              <a:ext uri="{FF2B5EF4-FFF2-40B4-BE49-F238E27FC236}">
                <a16:creationId xmlns:a16="http://schemas.microsoft.com/office/drawing/2014/main" id="{24EDA05B-D047-425D-AC8E-BC2AD28E3FA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00000" y="1440000"/>
            <a:ext cx="1846800" cy="864000"/>
          </a:xfrm>
          <a:prstGeom prst="homePlate">
            <a:avLst/>
          </a:prstGeom>
          <a:solidFill>
            <a:schemeClr val="accent1"/>
          </a:solidFill>
        </p:spPr>
        <p:txBody>
          <a:bodyPr lIns="108000" tIns="0" bIns="0" anchor="ctr" anchorCtr="0">
            <a:normAutofit/>
          </a:bodyPr>
          <a:lstStyle>
            <a:lvl1pPr marL="0" indent="0" algn="l">
              <a:buFontTx/>
              <a:buNone/>
              <a:defRPr sz="1200" b="0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Text</a:t>
            </a:r>
          </a:p>
        </p:txBody>
      </p:sp>
      <p:sp>
        <p:nvSpPr>
          <p:cNvPr id="17" name="Podnadpis šedý podklad">
            <a:extLst>
              <a:ext uri="{FF2B5EF4-FFF2-40B4-BE49-F238E27FC236}">
                <a16:creationId xmlns:a16="http://schemas.microsoft.com/office/drawing/2014/main" id="{EBC2888D-CC72-4622-B1CC-35A142AC16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50000" y="1440000"/>
            <a:ext cx="2036700" cy="360000"/>
          </a:xfrm>
          <a:prstGeom prst="homePlate">
            <a:avLst/>
          </a:prstGeom>
          <a:solidFill>
            <a:schemeClr val="accent1"/>
          </a:solidFill>
        </p:spPr>
        <p:txBody>
          <a:bodyPr lIns="108000" tIns="0" bIns="0" anchor="ctr" anchorCtr="0">
            <a:normAutofit/>
          </a:bodyPr>
          <a:lstStyle>
            <a:lvl1pPr marL="0" indent="0" algn="l">
              <a:buFontTx/>
              <a:buNone/>
              <a:defRPr sz="1200" b="0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Text</a:t>
            </a:r>
          </a:p>
        </p:txBody>
      </p:sp>
      <p:sp>
        <p:nvSpPr>
          <p:cNvPr id="19" name="Podnadpis šedý podklad">
            <a:extLst>
              <a:ext uri="{FF2B5EF4-FFF2-40B4-BE49-F238E27FC236}">
                <a16:creationId xmlns:a16="http://schemas.microsoft.com/office/drawing/2014/main" id="{E44F3DD6-2CA3-4046-A089-79834EDEB52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50000" y="1944000"/>
            <a:ext cx="4086000" cy="360000"/>
          </a:xfrm>
          <a:prstGeom prst="homePlate">
            <a:avLst/>
          </a:prstGeom>
          <a:solidFill>
            <a:schemeClr val="accent4"/>
          </a:solidFill>
        </p:spPr>
        <p:txBody>
          <a:bodyPr lIns="108000" tIns="0" bIns="0" anchor="ctr" anchorCtr="0">
            <a:normAutofit/>
          </a:bodyPr>
          <a:lstStyle>
            <a:lvl1pPr marL="0" indent="0" algn="l">
              <a:buFontTx/>
              <a:buNone/>
              <a:defRPr sz="1200" b="0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Text</a:t>
            </a:r>
          </a:p>
        </p:txBody>
      </p:sp>
      <p:sp>
        <p:nvSpPr>
          <p:cNvPr id="21" name="Podnadpis šedý podklad">
            <a:extLst>
              <a:ext uri="{FF2B5EF4-FFF2-40B4-BE49-F238E27FC236}">
                <a16:creationId xmlns:a16="http://schemas.microsoft.com/office/drawing/2014/main" id="{0A8F665E-F575-433B-9CC4-A86B0B630E4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67999" y="2522986"/>
            <a:ext cx="1080000" cy="360000"/>
          </a:xfrm>
          <a:prstGeom prst="rect">
            <a:avLst/>
          </a:prstGeom>
          <a:noFill/>
        </p:spPr>
        <p:txBody>
          <a:bodyPr lIns="0" tIns="0" bIns="0" anchor="b" anchorCtr="1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tx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20rr–20rr</a:t>
            </a:r>
          </a:p>
        </p:txBody>
      </p:sp>
      <p:sp>
        <p:nvSpPr>
          <p:cNvPr id="22" name="Šipka šedá">
            <a:extLst>
              <a:ext uri="{FF2B5EF4-FFF2-40B4-BE49-F238E27FC236}">
                <a16:creationId xmlns:a16="http://schemas.microsoft.com/office/drawing/2014/main" id="{3E83D417-3960-4B48-AF67-C94A64E844C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47999" y="2781159"/>
            <a:ext cx="1332000" cy="36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lIns="108000" tIns="0" bIns="0" anchor="ctr" anchorCtr="0">
            <a:normAutofit/>
          </a:bodyPr>
          <a:lstStyle>
            <a:lvl1pPr marL="0" indent="0" algn="l">
              <a:buFontTx/>
              <a:buNone/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23" name="Šipka šedá doleva" hidden="1">
            <a:extLst>
              <a:ext uri="{FF2B5EF4-FFF2-40B4-BE49-F238E27FC236}">
                <a16:creationId xmlns:a16="http://schemas.microsoft.com/office/drawing/2014/main" id="{7AA1D532-CE32-4D75-BAA4-1B1D3654521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flipH="1">
            <a:off x="3168000" y="2967698"/>
            <a:ext cx="612000" cy="36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lIns="108000" tIns="0" bIns="0" anchor="ctr" anchorCtr="0">
            <a:normAutofit/>
          </a:bodyPr>
          <a:lstStyle>
            <a:lvl1pPr marL="0" indent="0" algn="l">
              <a:buFontTx/>
              <a:buNone/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24" name="Podnadpis šedý podklad">
            <a:extLst>
              <a:ext uri="{FF2B5EF4-FFF2-40B4-BE49-F238E27FC236}">
                <a16:creationId xmlns:a16="http://schemas.microsoft.com/office/drawing/2014/main" id="{70936D04-362F-4FE9-AEC0-18D48B53438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80000" y="2521959"/>
            <a:ext cx="1080000" cy="360000"/>
          </a:xfrm>
          <a:prstGeom prst="rect">
            <a:avLst/>
          </a:prstGeom>
          <a:noFill/>
        </p:spPr>
        <p:txBody>
          <a:bodyPr lIns="0" tIns="0" bIns="0" anchor="b" anchorCtr="1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tx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20rr–20rr</a:t>
            </a:r>
          </a:p>
        </p:txBody>
      </p:sp>
      <p:sp>
        <p:nvSpPr>
          <p:cNvPr id="25" name="Podnadpis šedý podklad">
            <a:extLst>
              <a:ext uri="{FF2B5EF4-FFF2-40B4-BE49-F238E27FC236}">
                <a16:creationId xmlns:a16="http://schemas.microsoft.com/office/drawing/2014/main" id="{BA1F5FE4-9E60-4A5C-B477-EAE5421024C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50000" y="2521959"/>
            <a:ext cx="1080000" cy="360000"/>
          </a:xfrm>
          <a:prstGeom prst="rect">
            <a:avLst/>
          </a:prstGeom>
          <a:noFill/>
        </p:spPr>
        <p:txBody>
          <a:bodyPr lIns="0" tIns="0" bIns="0" anchor="b" anchorCtr="1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tx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20rr–20rr</a:t>
            </a:r>
          </a:p>
        </p:txBody>
      </p:sp>
      <p:sp>
        <p:nvSpPr>
          <p:cNvPr id="26" name="Podnadpis šedý podklad">
            <a:extLst>
              <a:ext uri="{FF2B5EF4-FFF2-40B4-BE49-F238E27FC236}">
                <a16:creationId xmlns:a16="http://schemas.microsoft.com/office/drawing/2014/main" id="{97EBE126-17E6-4D76-A456-126CFA089F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680190" y="2521959"/>
            <a:ext cx="1080000" cy="360000"/>
          </a:xfrm>
          <a:prstGeom prst="rect">
            <a:avLst/>
          </a:prstGeom>
          <a:noFill/>
        </p:spPr>
        <p:txBody>
          <a:bodyPr lIns="0" tIns="0" bIns="0" anchor="b" anchorCtr="1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tx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20rr–20rr</a:t>
            </a:r>
          </a:p>
        </p:txBody>
      </p:sp>
      <p:sp>
        <p:nvSpPr>
          <p:cNvPr id="27" name="Šipka šedá">
            <a:extLst>
              <a:ext uri="{FF2B5EF4-FFF2-40B4-BE49-F238E27FC236}">
                <a16:creationId xmlns:a16="http://schemas.microsoft.com/office/drawing/2014/main" id="{85AABF30-5DD1-4480-B7D4-88C06D3FC42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860001" y="2781159"/>
            <a:ext cx="972000" cy="36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lIns="108000" tIns="0" bIns="0" anchor="ctr" anchorCtr="0">
            <a:normAutofit/>
          </a:bodyPr>
          <a:lstStyle>
            <a:lvl1pPr marL="0" indent="0" algn="l">
              <a:buFontTx/>
              <a:buNone/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28" name="Šipka šedá">
            <a:extLst>
              <a:ext uri="{FF2B5EF4-FFF2-40B4-BE49-F238E27FC236}">
                <a16:creationId xmlns:a16="http://schemas.microsoft.com/office/drawing/2014/main" id="{3B388D4F-9F14-45BF-996A-2A2B6BCDFA0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48000" y="2781159"/>
            <a:ext cx="720000" cy="36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lIns="108000" tIns="0" bIns="0" anchor="ctr" anchorCtr="0">
            <a:normAutofit/>
          </a:bodyPr>
          <a:lstStyle>
            <a:lvl1pPr marL="0" indent="0" algn="l">
              <a:buFontTx/>
              <a:buNone/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29" name="Šipka šedá">
            <a:extLst>
              <a:ext uri="{FF2B5EF4-FFF2-40B4-BE49-F238E27FC236}">
                <a16:creationId xmlns:a16="http://schemas.microsoft.com/office/drawing/2014/main" id="{4A8E4D99-4204-4EBC-8ADD-3D3628E6219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784000" y="2781159"/>
            <a:ext cx="1152000" cy="36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lIns="108000" tIns="0" bIns="0" anchor="ctr" anchorCtr="0">
            <a:normAutofit/>
          </a:bodyPr>
          <a:lstStyle>
            <a:lvl1pPr marL="0" indent="0" algn="l">
              <a:buFontTx/>
              <a:buNone/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6682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Časová os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6000" y="36000"/>
            <a:ext cx="9180001" cy="972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Nadpis snímku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68000" y="3528000"/>
            <a:ext cx="4086000" cy="1368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4664F6D-7BC4-4A95-99A3-A68677B570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144000" rIns="144000"/>
          <a:lstStyle/>
          <a:p>
            <a:pPr defTabSz="1008126"/>
            <a:r>
              <a:rPr lang="en-US" dirty="0"/>
              <a:t>SOURCE: Company data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275EA78-F717-4060-88C2-A11C984D8D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lIns="144000" rIns="144000"/>
          <a:lstStyle/>
          <a:p>
            <a:pPr defTabSz="1008126"/>
            <a:fld id="{14DDE8B8-B3D2-4226-A14D-077A4D7C131E}" type="slidenum">
              <a:rPr lang="en-US" smtClean="0"/>
              <a:pPr defTabSz="1008126"/>
              <a:t>‹#›</a:t>
            </a:fld>
            <a:endParaRPr lang="en-US" dirty="0"/>
          </a:p>
        </p:txBody>
      </p:sp>
      <p:sp>
        <p:nvSpPr>
          <p:cNvPr id="10" name="Podnadpis">
            <a:extLst>
              <a:ext uri="{FF2B5EF4-FFF2-40B4-BE49-F238E27FC236}">
                <a16:creationId xmlns:a16="http://schemas.microsoft.com/office/drawing/2014/main" id="{D5F8A571-DDC8-47CE-B552-D2C7F0C34D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5650" y="1044000"/>
            <a:ext cx="9180513" cy="288000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>
                    <a:lumMod val="65000"/>
                  </a:schemeClr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1" name="Podnadpis šedý podklad">
            <a:extLst>
              <a:ext uri="{FF2B5EF4-FFF2-40B4-BE49-F238E27FC236}">
                <a16:creationId xmlns:a16="http://schemas.microsoft.com/office/drawing/2014/main" id="{44984B80-CDED-4D68-8915-AE6747B79D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8000" y="3240000"/>
            <a:ext cx="4086000" cy="21600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3" name="Podnadpis šedý podklad">
            <a:extLst>
              <a:ext uri="{FF2B5EF4-FFF2-40B4-BE49-F238E27FC236}">
                <a16:creationId xmlns:a16="http://schemas.microsoft.com/office/drawing/2014/main" id="{F8CF96FF-299C-4A39-9679-B0F09C4DB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68000" y="1440000"/>
            <a:ext cx="1846800" cy="864000"/>
          </a:xfrm>
          <a:prstGeom prst="homePlate">
            <a:avLst/>
          </a:prstGeom>
          <a:solidFill>
            <a:schemeClr val="bg1">
              <a:lumMod val="65000"/>
            </a:schemeClr>
          </a:solidFill>
        </p:spPr>
        <p:txBody>
          <a:bodyPr lIns="108000" tIns="0" bIns="0" anchor="ctr" anchorCtr="0">
            <a:normAutofit/>
          </a:bodyPr>
          <a:lstStyle>
            <a:lvl1pPr marL="0" indent="0" algn="l">
              <a:buFontTx/>
              <a:buNone/>
              <a:defRPr sz="1200" b="0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Text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21D7D87-4485-4493-96AF-66DA9AF9993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5850000" y="3527999"/>
            <a:ext cx="4086000" cy="1368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2" name="Podnadpis šedý podklad">
            <a:extLst>
              <a:ext uri="{FF2B5EF4-FFF2-40B4-BE49-F238E27FC236}">
                <a16:creationId xmlns:a16="http://schemas.microsoft.com/office/drawing/2014/main" id="{12E5D1CA-DE22-48E3-9208-38F0B97A109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16200000">
            <a:off x="-936000" y="4932000"/>
            <a:ext cx="3600000" cy="21600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Podrobnosti</a:t>
            </a:r>
          </a:p>
        </p:txBody>
      </p:sp>
      <p:sp>
        <p:nvSpPr>
          <p:cNvPr id="14" name="Podnadpis šedý podklad">
            <a:extLst>
              <a:ext uri="{FF2B5EF4-FFF2-40B4-BE49-F238E27FC236}">
                <a16:creationId xmlns:a16="http://schemas.microsoft.com/office/drawing/2014/main" id="{7B7987C9-FA13-415F-8C92-7470A3137D3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16200000">
            <a:off x="162000" y="2034000"/>
            <a:ext cx="1404000" cy="216000"/>
          </a:xfrm>
          <a:prstGeom prst="roundRect">
            <a:avLst/>
          </a:prstGeom>
          <a:solidFill>
            <a:schemeClr val="accent1"/>
          </a:solidFill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Milník</a:t>
            </a:r>
          </a:p>
        </p:txBody>
      </p:sp>
      <p:sp>
        <p:nvSpPr>
          <p:cNvPr id="15" name="Podnadpis šedý podklad">
            <a:extLst>
              <a:ext uri="{FF2B5EF4-FFF2-40B4-BE49-F238E27FC236}">
                <a16:creationId xmlns:a16="http://schemas.microsoft.com/office/drawing/2014/main" id="{AE6DE4D3-7E71-4D2A-BFF0-58E26380A5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50000" y="3240000"/>
            <a:ext cx="4086000" cy="21600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6" name="Podnadpis šedý podklad">
            <a:extLst>
              <a:ext uri="{FF2B5EF4-FFF2-40B4-BE49-F238E27FC236}">
                <a16:creationId xmlns:a16="http://schemas.microsoft.com/office/drawing/2014/main" id="{24EDA05B-D047-425D-AC8E-BC2AD28E3FA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81800" y="1440000"/>
            <a:ext cx="1846800" cy="432000"/>
          </a:xfrm>
          <a:prstGeom prst="homePlate">
            <a:avLst/>
          </a:prstGeom>
          <a:solidFill>
            <a:schemeClr val="accent1"/>
          </a:solidFill>
        </p:spPr>
        <p:txBody>
          <a:bodyPr lIns="108000" tIns="0" bIns="0" anchor="ctr" anchorCtr="0">
            <a:normAutofit/>
          </a:bodyPr>
          <a:lstStyle>
            <a:lvl1pPr marL="0" indent="0" algn="l">
              <a:buFontTx/>
              <a:buNone/>
              <a:defRPr sz="1200" b="0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Text</a:t>
            </a:r>
          </a:p>
        </p:txBody>
      </p:sp>
      <p:sp>
        <p:nvSpPr>
          <p:cNvPr id="17" name="Podnadpis šedý podklad">
            <a:extLst>
              <a:ext uri="{FF2B5EF4-FFF2-40B4-BE49-F238E27FC236}">
                <a16:creationId xmlns:a16="http://schemas.microsoft.com/office/drawing/2014/main" id="{EBC2888D-CC72-4622-B1CC-35A142AC16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95600" y="1440000"/>
            <a:ext cx="2036700" cy="432000"/>
          </a:xfrm>
          <a:prstGeom prst="homePlate">
            <a:avLst/>
          </a:prstGeom>
          <a:solidFill>
            <a:schemeClr val="accent1"/>
          </a:solidFill>
        </p:spPr>
        <p:txBody>
          <a:bodyPr lIns="108000" tIns="0" bIns="0" anchor="ctr" anchorCtr="0">
            <a:normAutofit/>
          </a:bodyPr>
          <a:lstStyle>
            <a:lvl1pPr marL="0" indent="0" algn="l">
              <a:buFontTx/>
              <a:buNone/>
              <a:defRPr sz="1200" b="0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Text</a:t>
            </a:r>
          </a:p>
        </p:txBody>
      </p:sp>
      <p:sp>
        <p:nvSpPr>
          <p:cNvPr id="19" name="Podnadpis šedý podklad">
            <a:extLst>
              <a:ext uri="{FF2B5EF4-FFF2-40B4-BE49-F238E27FC236}">
                <a16:creationId xmlns:a16="http://schemas.microsoft.com/office/drawing/2014/main" id="{E44F3DD6-2CA3-4046-A089-79834EDEB52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81800" y="1944000"/>
            <a:ext cx="6454200" cy="360000"/>
          </a:xfrm>
          <a:prstGeom prst="homePlate">
            <a:avLst/>
          </a:prstGeom>
          <a:solidFill>
            <a:schemeClr val="accent4"/>
          </a:solidFill>
        </p:spPr>
        <p:txBody>
          <a:bodyPr lIns="108000" tIns="0" bIns="0" anchor="ctr" anchorCtr="0">
            <a:normAutofit/>
          </a:bodyPr>
          <a:lstStyle>
            <a:lvl1pPr marL="0" indent="0" algn="l">
              <a:buFontTx/>
              <a:buNone/>
              <a:defRPr sz="1200" b="0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Text</a:t>
            </a:r>
          </a:p>
        </p:txBody>
      </p:sp>
      <p:sp>
        <p:nvSpPr>
          <p:cNvPr id="21" name="Podnadpis šedý podklad">
            <a:extLst>
              <a:ext uri="{FF2B5EF4-FFF2-40B4-BE49-F238E27FC236}">
                <a16:creationId xmlns:a16="http://schemas.microsoft.com/office/drawing/2014/main" id="{0A8F665E-F575-433B-9CC4-A86B0B630E4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67999" y="2522986"/>
            <a:ext cx="1080000" cy="360000"/>
          </a:xfrm>
          <a:prstGeom prst="rect">
            <a:avLst/>
          </a:prstGeom>
          <a:noFill/>
        </p:spPr>
        <p:txBody>
          <a:bodyPr lIns="0" tIns="0" bIns="0" anchor="b" anchorCtr="1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tx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20rr–20rr</a:t>
            </a:r>
          </a:p>
        </p:txBody>
      </p:sp>
      <p:sp>
        <p:nvSpPr>
          <p:cNvPr id="22" name="Šipka šedá">
            <a:extLst>
              <a:ext uri="{FF2B5EF4-FFF2-40B4-BE49-F238E27FC236}">
                <a16:creationId xmlns:a16="http://schemas.microsoft.com/office/drawing/2014/main" id="{3E83D417-3960-4B48-AF67-C94A64E844C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47999" y="2781159"/>
            <a:ext cx="1332000" cy="36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lIns="108000" tIns="0" bIns="0" anchor="ctr" anchorCtr="0">
            <a:normAutofit/>
          </a:bodyPr>
          <a:lstStyle>
            <a:lvl1pPr marL="0" indent="0" algn="l">
              <a:buFontTx/>
              <a:buNone/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23" name="Šipka šedá doleva" hidden="1">
            <a:extLst>
              <a:ext uri="{FF2B5EF4-FFF2-40B4-BE49-F238E27FC236}">
                <a16:creationId xmlns:a16="http://schemas.microsoft.com/office/drawing/2014/main" id="{7AA1D532-CE32-4D75-BAA4-1B1D3654521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flipH="1">
            <a:off x="3168000" y="2967698"/>
            <a:ext cx="612000" cy="36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lIns="108000" tIns="0" bIns="0" anchor="ctr" anchorCtr="0">
            <a:normAutofit/>
          </a:bodyPr>
          <a:lstStyle>
            <a:lvl1pPr marL="0" indent="0" algn="l">
              <a:buFontTx/>
              <a:buNone/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24" name="Podnadpis šedý podklad">
            <a:extLst>
              <a:ext uri="{FF2B5EF4-FFF2-40B4-BE49-F238E27FC236}">
                <a16:creationId xmlns:a16="http://schemas.microsoft.com/office/drawing/2014/main" id="{70936D04-362F-4FE9-AEC0-18D48B53438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80000" y="2521959"/>
            <a:ext cx="1080000" cy="360000"/>
          </a:xfrm>
          <a:prstGeom prst="rect">
            <a:avLst/>
          </a:prstGeom>
          <a:noFill/>
        </p:spPr>
        <p:txBody>
          <a:bodyPr lIns="0" tIns="0" bIns="0" anchor="b" anchorCtr="1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tx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20rr–20rr</a:t>
            </a:r>
          </a:p>
        </p:txBody>
      </p:sp>
      <p:sp>
        <p:nvSpPr>
          <p:cNvPr id="25" name="Podnadpis šedý podklad">
            <a:extLst>
              <a:ext uri="{FF2B5EF4-FFF2-40B4-BE49-F238E27FC236}">
                <a16:creationId xmlns:a16="http://schemas.microsoft.com/office/drawing/2014/main" id="{BA1F5FE4-9E60-4A5C-B477-EAE5421024C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50000" y="2521959"/>
            <a:ext cx="1080000" cy="360000"/>
          </a:xfrm>
          <a:prstGeom prst="rect">
            <a:avLst/>
          </a:prstGeom>
          <a:noFill/>
        </p:spPr>
        <p:txBody>
          <a:bodyPr lIns="0" tIns="0" bIns="0" anchor="b" anchorCtr="1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tx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20rr–20rr</a:t>
            </a:r>
          </a:p>
        </p:txBody>
      </p:sp>
      <p:sp>
        <p:nvSpPr>
          <p:cNvPr id="26" name="Podnadpis šedý podklad">
            <a:extLst>
              <a:ext uri="{FF2B5EF4-FFF2-40B4-BE49-F238E27FC236}">
                <a16:creationId xmlns:a16="http://schemas.microsoft.com/office/drawing/2014/main" id="{97EBE126-17E6-4D76-A456-126CFA089F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680190" y="2521959"/>
            <a:ext cx="1080000" cy="360000"/>
          </a:xfrm>
          <a:prstGeom prst="rect">
            <a:avLst/>
          </a:prstGeom>
          <a:noFill/>
        </p:spPr>
        <p:txBody>
          <a:bodyPr lIns="0" tIns="0" bIns="0" anchor="b" anchorCtr="1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tx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20rr–20rr</a:t>
            </a:r>
          </a:p>
        </p:txBody>
      </p:sp>
      <p:sp>
        <p:nvSpPr>
          <p:cNvPr id="27" name="Šipka šedá">
            <a:extLst>
              <a:ext uri="{FF2B5EF4-FFF2-40B4-BE49-F238E27FC236}">
                <a16:creationId xmlns:a16="http://schemas.microsoft.com/office/drawing/2014/main" id="{85AABF30-5DD1-4480-B7D4-88C06D3FC42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860001" y="2781159"/>
            <a:ext cx="972000" cy="36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lIns="108000" tIns="0" bIns="0" anchor="ctr" anchorCtr="0">
            <a:normAutofit/>
          </a:bodyPr>
          <a:lstStyle>
            <a:lvl1pPr marL="0" indent="0" algn="l">
              <a:buFontTx/>
              <a:buNone/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28" name="Šipka šedá">
            <a:extLst>
              <a:ext uri="{FF2B5EF4-FFF2-40B4-BE49-F238E27FC236}">
                <a16:creationId xmlns:a16="http://schemas.microsoft.com/office/drawing/2014/main" id="{3B388D4F-9F14-45BF-996A-2A2B6BCDFA0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48000" y="2781159"/>
            <a:ext cx="720000" cy="36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lIns="108000" tIns="0" bIns="0" anchor="ctr" anchorCtr="0">
            <a:normAutofit/>
          </a:bodyPr>
          <a:lstStyle>
            <a:lvl1pPr marL="0" indent="0" algn="l">
              <a:buFontTx/>
              <a:buNone/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29" name="Šipka šedá">
            <a:extLst>
              <a:ext uri="{FF2B5EF4-FFF2-40B4-BE49-F238E27FC236}">
                <a16:creationId xmlns:a16="http://schemas.microsoft.com/office/drawing/2014/main" id="{4A8E4D99-4204-4EBC-8ADD-3D3628E6219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784000" y="2781159"/>
            <a:ext cx="1152000" cy="36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lIns="108000" tIns="0" bIns="0" anchor="ctr" anchorCtr="0">
            <a:normAutofit/>
          </a:bodyPr>
          <a:lstStyle>
            <a:lvl1pPr marL="0" indent="0" algn="l">
              <a:buFontTx/>
              <a:buNone/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30" name="Podnadpis šedý podklad">
            <a:extLst>
              <a:ext uri="{FF2B5EF4-FFF2-40B4-BE49-F238E27FC236}">
                <a16:creationId xmlns:a16="http://schemas.microsoft.com/office/drawing/2014/main" id="{5BA211A6-E61A-4D0F-8ACF-BAC84FE6E0D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368000" y="5040000"/>
            <a:ext cx="4086000" cy="21600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31" name="Podnadpis šedý podklad">
            <a:extLst>
              <a:ext uri="{FF2B5EF4-FFF2-40B4-BE49-F238E27FC236}">
                <a16:creationId xmlns:a16="http://schemas.microsoft.com/office/drawing/2014/main" id="{6DAEBE32-A47C-41B4-9E96-5D4F813893D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50000" y="5040000"/>
            <a:ext cx="4086000" cy="21600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893963A2-E0E6-48B2-AC48-A5A4A4B9E2FF}"/>
              </a:ext>
            </a:extLst>
          </p:cNvPr>
          <p:cNvSpPr>
            <a:spLocks noGrp="1"/>
          </p:cNvSpPr>
          <p:nvPr>
            <p:ph sz="half" idx="35"/>
          </p:nvPr>
        </p:nvSpPr>
        <p:spPr>
          <a:xfrm>
            <a:off x="1368730" y="5328000"/>
            <a:ext cx="4086000" cy="1512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0711A510-C70E-41DA-B3A9-3541E414D6C2}"/>
              </a:ext>
            </a:extLst>
          </p:cNvPr>
          <p:cNvSpPr>
            <a:spLocks noGrp="1"/>
          </p:cNvSpPr>
          <p:nvPr>
            <p:ph sz="half" idx="36"/>
          </p:nvPr>
        </p:nvSpPr>
        <p:spPr>
          <a:xfrm>
            <a:off x="5850730" y="5328000"/>
            <a:ext cx="4086000" cy="1512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34" name="Podnadpis šedý podklad">
            <a:extLst>
              <a:ext uri="{FF2B5EF4-FFF2-40B4-BE49-F238E27FC236}">
                <a16:creationId xmlns:a16="http://schemas.microsoft.com/office/drawing/2014/main" id="{BE7C4739-C898-4980-BEAB-43A64F73B34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899300" y="1440000"/>
            <a:ext cx="2036700" cy="432000"/>
          </a:xfrm>
          <a:prstGeom prst="homePlate">
            <a:avLst/>
          </a:prstGeom>
          <a:solidFill>
            <a:schemeClr val="accent1"/>
          </a:solidFill>
        </p:spPr>
        <p:txBody>
          <a:bodyPr lIns="108000" tIns="0" bIns="0" anchor="ctr" anchorCtr="0">
            <a:normAutofit/>
          </a:bodyPr>
          <a:lstStyle>
            <a:lvl1pPr marL="0" indent="0" algn="l">
              <a:buFontTx/>
              <a:buNone/>
              <a:defRPr sz="1200" b="0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22675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boční podnadpi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6000" y="36000"/>
            <a:ext cx="9180001" cy="972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Nadpis snímku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67999" y="4608000"/>
            <a:ext cx="8567999" cy="2232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4664F6D-7BC4-4A95-99A3-A68677B570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144000" rIns="144000"/>
          <a:lstStyle/>
          <a:p>
            <a:pPr defTabSz="1008126"/>
            <a:r>
              <a:rPr lang="en-US" dirty="0"/>
              <a:t>SOURCE: Company data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275EA78-F717-4060-88C2-A11C984D8D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lIns="144000" rIns="144000"/>
          <a:lstStyle/>
          <a:p>
            <a:pPr defTabSz="1008126"/>
            <a:fld id="{14DDE8B8-B3D2-4226-A14D-077A4D7C131E}" type="slidenum">
              <a:rPr lang="en-US" smtClean="0"/>
              <a:pPr defTabSz="1008126"/>
              <a:t>‹#›</a:t>
            </a:fld>
            <a:endParaRPr lang="en-US" dirty="0"/>
          </a:p>
        </p:txBody>
      </p:sp>
      <p:sp>
        <p:nvSpPr>
          <p:cNvPr id="10" name="Podnadpis">
            <a:extLst>
              <a:ext uri="{FF2B5EF4-FFF2-40B4-BE49-F238E27FC236}">
                <a16:creationId xmlns:a16="http://schemas.microsoft.com/office/drawing/2014/main" id="{D5F8A571-DDC8-47CE-B552-D2C7F0C34D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5650" y="1044000"/>
            <a:ext cx="9180513" cy="288000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>
                    <a:lumMod val="65000"/>
                  </a:schemeClr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1" name="Podnadpis šedý podklad">
            <a:extLst>
              <a:ext uri="{FF2B5EF4-FFF2-40B4-BE49-F238E27FC236}">
                <a16:creationId xmlns:a16="http://schemas.microsoft.com/office/drawing/2014/main" id="{44984B80-CDED-4D68-8915-AE6747B79D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8000" y="1440000"/>
            <a:ext cx="5652000" cy="21600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21D7D87-4485-4493-96AF-66DA9AF9993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7415998" y="1728000"/>
            <a:ext cx="2520001" cy="2215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2" name="Podnadpis šedý podklad">
            <a:extLst>
              <a:ext uri="{FF2B5EF4-FFF2-40B4-BE49-F238E27FC236}">
                <a16:creationId xmlns:a16="http://schemas.microsoft.com/office/drawing/2014/main" id="{12E5D1CA-DE22-48E3-9208-38F0B97A109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16200000">
            <a:off x="-396000" y="5472000"/>
            <a:ext cx="2520000" cy="21600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4" name="Podnadpis šedý podklad">
            <a:extLst>
              <a:ext uri="{FF2B5EF4-FFF2-40B4-BE49-F238E27FC236}">
                <a16:creationId xmlns:a16="http://schemas.microsoft.com/office/drawing/2014/main" id="{7B7987C9-FA13-415F-8C92-7470A3137D3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16200000">
            <a:off x="-387001" y="2584800"/>
            <a:ext cx="2502000" cy="215999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5" name="Podnadpis šedý podklad">
            <a:extLst>
              <a:ext uri="{FF2B5EF4-FFF2-40B4-BE49-F238E27FC236}">
                <a16:creationId xmlns:a16="http://schemas.microsoft.com/office/drawing/2014/main" id="{AE6DE4D3-7E71-4D2A-BFF0-58E26380A5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16000" y="1440000"/>
            <a:ext cx="2520000" cy="21600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3" name="Šipka šedá doleva" hidden="1">
            <a:extLst>
              <a:ext uri="{FF2B5EF4-FFF2-40B4-BE49-F238E27FC236}">
                <a16:creationId xmlns:a16="http://schemas.microsoft.com/office/drawing/2014/main" id="{7AA1D532-CE32-4D75-BAA4-1B1D3654521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flipH="1">
            <a:off x="3168000" y="2967698"/>
            <a:ext cx="612000" cy="36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lIns="108000" tIns="0" bIns="0" anchor="ctr" anchorCtr="0">
            <a:normAutofit/>
          </a:bodyPr>
          <a:lstStyle>
            <a:lvl1pPr marL="0" indent="0" algn="l">
              <a:buFontTx/>
              <a:buNone/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30" name="Podnadpis šedý podklad">
            <a:extLst>
              <a:ext uri="{FF2B5EF4-FFF2-40B4-BE49-F238E27FC236}">
                <a16:creationId xmlns:a16="http://schemas.microsoft.com/office/drawing/2014/main" id="{E7DE6228-FE8F-4FFE-8617-FD3E2C44273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68000" y="4320000"/>
            <a:ext cx="8568000" cy="21600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C05B6FD-8028-43DF-8C32-30619658DC9E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1368728" y="1728000"/>
            <a:ext cx="5651271" cy="2215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772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dva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6000" y="36001"/>
            <a:ext cx="9180000" cy="972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Nadpis snímku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6000" y="1440000"/>
            <a:ext cx="9180001" cy="2700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EFFBBCBF-B413-4D79-9B19-E3D8DEEFF5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144000" rIns="0"/>
          <a:lstStyle/>
          <a:p>
            <a:pPr defTabSz="1008126"/>
            <a:r>
              <a:rPr lang="en-US" dirty="0"/>
              <a:t>SOURCE: Company data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9A7F1897-45F2-4475-832D-C86B8128B5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lIns="0" rIns="144000"/>
          <a:lstStyle/>
          <a:p>
            <a:pPr defTabSz="1008126"/>
            <a:fld id="{14DDE8B8-B3D2-4226-A14D-077A4D7C131E}" type="slidenum">
              <a:rPr lang="en-US" smtClean="0"/>
              <a:pPr defTabSz="1008126"/>
              <a:t>‹#›</a:t>
            </a:fld>
            <a:endParaRPr lang="en-US" dirty="0"/>
          </a:p>
        </p:txBody>
      </p:sp>
      <p:sp>
        <p:nvSpPr>
          <p:cNvPr id="5" name="Podnadpis">
            <a:extLst>
              <a:ext uri="{FF2B5EF4-FFF2-40B4-BE49-F238E27FC236}">
                <a16:creationId xmlns:a16="http://schemas.microsoft.com/office/drawing/2014/main" id="{FB9A6923-C5E8-43AE-A088-C0676F8CDD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5650" y="1044000"/>
            <a:ext cx="9180513" cy="288000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>
                    <a:lumMod val="65000"/>
                  </a:schemeClr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FDF07737-B3AE-414A-98AD-E8CE2599BA9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55650" y="4536000"/>
            <a:ext cx="4392613" cy="2304000"/>
          </a:xfr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EAE3E67F-1015-4A0B-A760-018FBE8B605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543387" y="4536000"/>
            <a:ext cx="4392613" cy="2304000"/>
          </a:xfr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</p:spTree>
    <p:extLst>
      <p:ext uri="{BB962C8B-B14F-4D97-AF65-F5344CB8AC3E}">
        <p14:creationId xmlns:p14="http://schemas.microsoft.com/office/powerpoint/2010/main" val="6698912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Nadpis snímku</a:t>
            </a:r>
            <a:endParaRPr lang="en-US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604103A-4EF4-4245-8A59-A75758D3B2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144000" rIns="144000"/>
          <a:lstStyle/>
          <a:p>
            <a:pPr defTabSz="1008126"/>
            <a:r>
              <a:rPr lang="en-US" dirty="0"/>
              <a:t>SOURCE: Company data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AB1AE5D-7F30-42C1-B8ED-86FBD83E66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lIns="144000" rIns="144000"/>
          <a:lstStyle/>
          <a:p>
            <a:pPr defTabSz="1008126"/>
            <a:fld id="{14DDE8B8-B3D2-4226-A14D-077A4D7C131E}" type="slidenum">
              <a:rPr lang="en-US" smtClean="0"/>
              <a:pPr defTabSz="1008126"/>
              <a:t>‹#›</a:t>
            </a:fld>
            <a:endParaRPr lang="en-US" dirty="0"/>
          </a:p>
        </p:txBody>
      </p:sp>
      <p:sp>
        <p:nvSpPr>
          <p:cNvPr id="5" name="Podnadpis">
            <a:extLst>
              <a:ext uri="{FF2B5EF4-FFF2-40B4-BE49-F238E27FC236}">
                <a16:creationId xmlns:a16="http://schemas.microsoft.com/office/drawing/2014/main" id="{3BAAEAAE-C219-4FC6-8594-586BDB84E1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5650" y="1044000"/>
            <a:ext cx="9180513" cy="288000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>
                    <a:lumMod val="65000"/>
                  </a:schemeClr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</p:spTree>
    <p:extLst>
      <p:ext uri="{BB962C8B-B14F-4D97-AF65-F5344CB8AC3E}">
        <p14:creationId xmlns:p14="http://schemas.microsoft.com/office/powerpoint/2010/main" val="2157399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693400" cy="75612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00" y="1237457"/>
            <a:ext cx="8496000" cy="2628000"/>
          </a:xfrm>
        </p:spPr>
        <p:txBody>
          <a:bodyPr anchor="b">
            <a:normAutofit/>
          </a:bodyPr>
          <a:lstStyle>
            <a:lvl1pPr algn="r">
              <a:defRPr sz="3308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6000" y="3960000"/>
            <a:ext cx="8496000" cy="18000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646">
                <a:solidFill>
                  <a:schemeClr val="bg1"/>
                </a:solidFill>
              </a:defRPr>
            </a:lvl1pPr>
            <a:lvl2pPr marL="504063" indent="0" algn="ctr">
              <a:buNone/>
              <a:defRPr sz="2205"/>
            </a:lvl2pPr>
            <a:lvl3pPr marL="1008126" indent="0" algn="ctr">
              <a:buNone/>
              <a:defRPr sz="1985"/>
            </a:lvl3pPr>
            <a:lvl4pPr marL="1512189" indent="0" algn="ctr">
              <a:buNone/>
              <a:defRPr sz="1764"/>
            </a:lvl4pPr>
            <a:lvl5pPr marL="2016252" indent="0" algn="ctr">
              <a:buNone/>
              <a:defRPr sz="1764"/>
            </a:lvl5pPr>
            <a:lvl6pPr marL="2520315" indent="0" algn="ctr">
              <a:buNone/>
              <a:defRPr sz="1764"/>
            </a:lvl6pPr>
            <a:lvl7pPr marL="3024378" indent="0" algn="ctr">
              <a:buNone/>
              <a:defRPr sz="1764"/>
            </a:lvl7pPr>
            <a:lvl8pPr marL="3528441" indent="0" algn="ctr">
              <a:buNone/>
              <a:defRPr sz="1764"/>
            </a:lvl8pPr>
            <a:lvl9pPr marL="4032504" indent="0" algn="ctr">
              <a:buNone/>
              <a:defRPr sz="1764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pic>
        <p:nvPicPr>
          <p:cNvPr id="6" name="Logo ROUND HILL CAPITAL gray">
            <a:extLst>
              <a:ext uri="{FF2B5EF4-FFF2-40B4-BE49-F238E27FC236}">
                <a16:creationId xmlns:a16="http://schemas.microsoft.com/office/drawing/2014/main" id="{E7C1B0CC-7965-40D9-9338-4B0346ECF7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981" y="6259377"/>
            <a:ext cx="1890476" cy="261965"/>
          </a:xfrm>
          <a:prstGeom prst="rect">
            <a:avLst/>
          </a:prstGeom>
        </p:spPr>
      </p:pic>
      <p:pic>
        <p:nvPicPr>
          <p:cNvPr id="7" name="Logo Blackstone gray">
            <a:extLst>
              <a:ext uri="{FF2B5EF4-FFF2-40B4-BE49-F238E27FC236}">
                <a16:creationId xmlns:a16="http://schemas.microsoft.com/office/drawing/2014/main" id="{203B4D55-6D88-4B1F-9051-4D14BCC2A0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00" y="6259377"/>
            <a:ext cx="1168315" cy="261965"/>
          </a:xfrm>
          <a:prstGeom prst="rect">
            <a:avLst/>
          </a:prstGeom>
        </p:spPr>
      </p:pic>
      <p:sp>
        <p:nvSpPr>
          <p:cNvPr id="8" name="Obdélník 11 gray">
            <a:extLst>
              <a:ext uri="{FF2B5EF4-FFF2-40B4-BE49-F238E27FC236}">
                <a16:creationId xmlns:a16="http://schemas.microsoft.com/office/drawing/2014/main" id="{CF0EBFEE-8C0D-4BA1-B994-16AAF621AA33}"/>
              </a:ext>
            </a:extLst>
          </p:cNvPr>
          <p:cNvSpPr/>
          <p:nvPr userDrawn="1"/>
        </p:nvSpPr>
        <p:spPr>
          <a:xfrm>
            <a:off x="842000" y="6267315"/>
            <a:ext cx="677810" cy="246088"/>
          </a:xfrm>
          <a:prstGeom prst="rect">
            <a:avLst/>
          </a:prstGeom>
          <a:noFill/>
          <a:ln w="19050">
            <a:solidFill>
              <a:srgbClr val="6F6F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4063"/>
            <a:endParaRPr lang="cs-CZ" sz="1985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1967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754E3D6-34F5-410D-935C-E3FA2B9E44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144000" rIns="144000"/>
          <a:lstStyle/>
          <a:p>
            <a:pPr defTabSz="1008126"/>
            <a:r>
              <a:rPr lang="en-US" dirty="0"/>
              <a:t>SOURCE: Company data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CAC7E87-D0DE-4AD8-A5E6-81FB42F73B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lIns="144000" rIns="144000"/>
          <a:lstStyle/>
          <a:p>
            <a:pPr defTabSz="1008126"/>
            <a:fld id="{14DDE8B8-B3D2-4226-A14D-077A4D7C131E}" type="slidenum">
              <a:rPr lang="en-US" smtClean="0"/>
              <a:pPr defTabSz="1008126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436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ředěl modr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693400" cy="75612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00" y="1885354"/>
            <a:ext cx="9180000" cy="3132000"/>
          </a:xfrm>
        </p:spPr>
        <p:txBody>
          <a:bodyPr anchor="b">
            <a:normAutofit/>
          </a:bodyPr>
          <a:lstStyle>
            <a:lvl1pPr algn="r">
              <a:defRPr sz="3308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6000" y="5040000"/>
            <a:ext cx="9180000" cy="165514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646">
                <a:solidFill>
                  <a:schemeClr val="bg1"/>
                </a:solidFill>
              </a:defRPr>
            </a:lvl1pPr>
            <a:lvl2pPr marL="504063" indent="0" algn="ctr">
              <a:buNone/>
              <a:defRPr sz="2205"/>
            </a:lvl2pPr>
            <a:lvl3pPr marL="1008126" indent="0" algn="ctr">
              <a:buNone/>
              <a:defRPr sz="1985"/>
            </a:lvl3pPr>
            <a:lvl4pPr marL="1512189" indent="0" algn="ctr">
              <a:buNone/>
              <a:defRPr sz="1764"/>
            </a:lvl4pPr>
            <a:lvl5pPr marL="2016252" indent="0" algn="ctr">
              <a:buNone/>
              <a:defRPr sz="1764"/>
            </a:lvl5pPr>
            <a:lvl6pPr marL="2520315" indent="0" algn="ctr">
              <a:buNone/>
              <a:defRPr sz="1764"/>
            </a:lvl6pPr>
            <a:lvl7pPr marL="3024378" indent="0" algn="ctr">
              <a:buNone/>
              <a:defRPr sz="1764"/>
            </a:lvl7pPr>
            <a:lvl8pPr marL="3528441" indent="0" algn="ctr">
              <a:buNone/>
              <a:defRPr sz="1764"/>
            </a:lvl8pPr>
            <a:lvl9pPr marL="4032504" indent="0" algn="ctr">
              <a:buNone/>
              <a:defRPr sz="1764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612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ředěl zele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693400" cy="75612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00" y="1872000"/>
            <a:ext cx="9180000" cy="3132000"/>
          </a:xfrm>
        </p:spPr>
        <p:txBody>
          <a:bodyPr anchor="b">
            <a:normAutofit/>
          </a:bodyPr>
          <a:lstStyle>
            <a:lvl1pPr algn="r">
              <a:defRPr sz="3308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6000" y="5040000"/>
            <a:ext cx="9180000" cy="165514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646">
                <a:solidFill>
                  <a:schemeClr val="bg1"/>
                </a:solidFill>
              </a:defRPr>
            </a:lvl1pPr>
            <a:lvl2pPr marL="504063" indent="0" algn="ctr">
              <a:buNone/>
              <a:defRPr sz="2205"/>
            </a:lvl2pPr>
            <a:lvl3pPr marL="1008126" indent="0" algn="ctr">
              <a:buNone/>
              <a:defRPr sz="1985"/>
            </a:lvl3pPr>
            <a:lvl4pPr marL="1512189" indent="0" algn="ctr">
              <a:buNone/>
              <a:defRPr sz="1764"/>
            </a:lvl4pPr>
            <a:lvl5pPr marL="2016252" indent="0" algn="ctr">
              <a:buNone/>
              <a:defRPr sz="1764"/>
            </a:lvl5pPr>
            <a:lvl6pPr marL="2520315" indent="0" algn="ctr">
              <a:buNone/>
              <a:defRPr sz="1764"/>
            </a:lvl6pPr>
            <a:lvl7pPr marL="3024378" indent="0" algn="ctr">
              <a:buNone/>
              <a:defRPr sz="1764"/>
            </a:lvl7pPr>
            <a:lvl8pPr marL="3528441" indent="0" algn="ctr">
              <a:buNone/>
              <a:defRPr sz="1764"/>
            </a:lvl8pPr>
            <a:lvl9pPr marL="4032504" indent="0" algn="ctr">
              <a:buNone/>
              <a:defRPr sz="1764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6414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plňkov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693400" cy="756126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6000" y="5868000"/>
            <a:ext cx="9180000" cy="684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l">
              <a:buNone/>
              <a:defRPr sz="1544" b="1">
                <a:solidFill>
                  <a:schemeClr val="bg1"/>
                </a:solidFill>
              </a:defRPr>
            </a:lvl1pPr>
            <a:lvl2pPr marL="504063" indent="0" algn="ctr">
              <a:buNone/>
              <a:defRPr sz="2205"/>
            </a:lvl2pPr>
            <a:lvl3pPr marL="1008126" indent="0" algn="ctr">
              <a:buNone/>
              <a:defRPr sz="1985"/>
            </a:lvl3pPr>
            <a:lvl4pPr marL="1512189" indent="0" algn="ctr">
              <a:buNone/>
              <a:defRPr sz="1764"/>
            </a:lvl4pPr>
            <a:lvl5pPr marL="2016252" indent="0" algn="ctr">
              <a:buNone/>
              <a:defRPr sz="1764"/>
            </a:lvl5pPr>
            <a:lvl6pPr marL="2520315" indent="0" algn="ctr">
              <a:buNone/>
              <a:defRPr sz="1764"/>
            </a:lvl6pPr>
            <a:lvl7pPr marL="3024378" indent="0" algn="ctr">
              <a:buNone/>
              <a:defRPr sz="1764"/>
            </a:lvl7pPr>
            <a:lvl8pPr marL="3528441" indent="0" algn="ctr">
              <a:buNone/>
              <a:defRPr sz="1764"/>
            </a:lvl8pPr>
            <a:lvl9pPr marL="4032504" indent="0" algn="ctr">
              <a:buNone/>
              <a:defRPr sz="1764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0"/>
          </p:nvPr>
        </p:nvSpPr>
        <p:spPr>
          <a:xfrm>
            <a:off x="756000" y="827999"/>
            <a:ext cx="9180000" cy="460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6" name="Logo ROUND HILL CAPITAL">
            <a:extLst>
              <a:ext uri="{FF2B5EF4-FFF2-40B4-BE49-F238E27FC236}">
                <a16:creationId xmlns:a16="http://schemas.microsoft.com/office/drawing/2014/main" id="{0AB7EF93-F171-4188-A4C8-1AB50F3B45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200" y="7152440"/>
            <a:ext cx="1262639" cy="174643"/>
          </a:xfrm>
          <a:prstGeom prst="rect">
            <a:avLst/>
          </a:prstGeom>
        </p:spPr>
      </p:pic>
      <p:pic>
        <p:nvPicPr>
          <p:cNvPr id="7" name="Logo Blackstone black">
            <a:extLst>
              <a:ext uri="{FF2B5EF4-FFF2-40B4-BE49-F238E27FC236}">
                <a16:creationId xmlns:a16="http://schemas.microsoft.com/office/drawing/2014/main" id="{998C7859-DC64-4250-A2A1-5A62FB8B86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01" y="7152440"/>
            <a:ext cx="799340" cy="17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923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990" y="350059"/>
            <a:ext cx="9813422" cy="770129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4" name="Text Placeholder 18"/>
          <p:cNvSpPr>
            <a:spLocks noGrp="1"/>
          </p:cNvSpPr>
          <p:nvPr>
            <p:ph idx="1"/>
          </p:nvPr>
        </p:nvSpPr>
        <p:spPr>
          <a:xfrm>
            <a:off x="439990" y="1836059"/>
            <a:ext cx="9793000" cy="5200119"/>
          </a:xfrm>
          <a:prstGeom prst="rect">
            <a:avLst/>
          </a:prstGeom>
        </p:spPr>
        <p:txBody>
          <a:bodyPr rtlCol="0">
            <a:noAutofit/>
          </a:bodyPr>
          <a:lstStyle>
            <a:lvl3pPr marL="303126" indent="-151563">
              <a:buFont typeface="Verdana" panose="020B0604030504040204" pitchFamily="34" charset="0"/>
              <a:buChar char="−"/>
              <a:defRPr/>
            </a:lvl3pPr>
            <a:lvl4pPr marL="454689" indent="-151563">
              <a:buFont typeface="Verdana" panose="020B0604030504040204" pitchFamily="34" charset="0"/>
              <a:buChar char="−"/>
              <a:defRPr/>
            </a:lvl4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4865666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0000" tIns="46800" rIns="90000" bIns="46800"/>
          <a:lstStyle/>
          <a:p>
            <a:r>
              <a:rPr lang="cs-CZ"/>
              <a:t>Klepnutím lze upravit styl předlohy nadpisů.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7690" y="2012836"/>
            <a:ext cx="8318960" cy="4643925"/>
          </a:xfrm>
          <a:prstGeom prst="rect">
            <a:avLst/>
          </a:prstGeom>
        </p:spPr>
        <p:txBody>
          <a:bodyPr/>
          <a:lstStyle>
            <a:lvl1pPr marL="189454" indent="-189454">
              <a:spcBef>
                <a:spcPts val="526"/>
              </a:spcBef>
              <a:spcAft>
                <a:spcPts val="526"/>
              </a:spcAft>
              <a:defRPr sz="2456"/>
            </a:lvl1pPr>
            <a:lvl2pPr marL="378907" indent="-189454">
              <a:spcBef>
                <a:spcPts val="263"/>
              </a:spcBef>
              <a:spcAft>
                <a:spcPts val="263"/>
              </a:spcAft>
              <a:defRPr sz="2105"/>
            </a:lvl2pPr>
            <a:lvl3pPr marL="568361" indent="-189454">
              <a:spcBef>
                <a:spcPts val="263"/>
              </a:spcBef>
              <a:spcAft>
                <a:spcPts val="263"/>
              </a:spcAft>
              <a:defRPr/>
            </a:lvl3pPr>
            <a:lvl4pPr marL="757814" indent="-189454">
              <a:spcBef>
                <a:spcPts val="263"/>
              </a:spcBef>
              <a:spcAft>
                <a:spcPts val="263"/>
              </a:spcAft>
              <a:defRPr/>
            </a:lvl4pPr>
            <a:lvl5pPr marL="947268" indent="-189454">
              <a:spcBef>
                <a:spcPts val="263"/>
              </a:spcBef>
              <a:spcAft>
                <a:spcPts val="263"/>
              </a:spcAft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930CE-06DE-4221-9BF1-A8B816E8EC06}" type="datetimeFigureOut">
              <a:rPr lang="cs-CZ" smtClean="0"/>
              <a:pPr/>
              <a:t>13.03.2019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307A-2923-4BC7-8B9C-EA66E65F0B8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3133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6000" y="36001"/>
            <a:ext cx="9180000" cy="972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Nadpis snímku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EFFBBCBF-B413-4D79-9B19-E3D8DEEFF5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144000" rIns="0"/>
          <a:lstStyle/>
          <a:p>
            <a:pPr defTabSz="1008126"/>
            <a:r>
              <a:rPr lang="en-US" dirty="0"/>
              <a:t>SOURCE: Company data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9A7F1897-45F2-4475-832D-C86B8128B5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lIns="0" rIns="144000"/>
          <a:lstStyle/>
          <a:p>
            <a:pPr defTabSz="1008126"/>
            <a:fld id="{14DDE8B8-B3D2-4226-A14D-077A4D7C131E}" type="slidenum">
              <a:rPr lang="en-US" smtClean="0"/>
              <a:pPr defTabSz="1008126"/>
              <a:t>‹#›</a:t>
            </a:fld>
            <a:endParaRPr lang="en-US" dirty="0"/>
          </a:p>
        </p:txBody>
      </p:sp>
      <p:sp>
        <p:nvSpPr>
          <p:cNvPr id="5" name="Podnadpis">
            <a:extLst>
              <a:ext uri="{FF2B5EF4-FFF2-40B4-BE49-F238E27FC236}">
                <a16:creationId xmlns:a16="http://schemas.microsoft.com/office/drawing/2014/main" id="{FB9A6923-C5E8-43AE-A088-C0676F8CDD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5650" y="1044000"/>
            <a:ext cx="9180513" cy="288000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>
                    <a:lumMod val="65000"/>
                  </a:schemeClr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</p:spTree>
    <p:extLst>
      <p:ext uri="{BB962C8B-B14F-4D97-AF65-F5344CB8AC3E}">
        <p14:creationId xmlns:p14="http://schemas.microsoft.com/office/powerpoint/2010/main" val="3275775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den obsah s šedým podna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6000" y="36000"/>
            <a:ext cx="9180001" cy="972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Nadpis snímku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6001" y="1727998"/>
            <a:ext cx="9180000" cy="5112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4664F6D-7BC4-4A95-99A3-A68677B570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144000" rIns="144000"/>
          <a:lstStyle/>
          <a:p>
            <a:pPr defTabSz="1008126"/>
            <a:r>
              <a:rPr lang="en-US" dirty="0"/>
              <a:t>SOURCE: Company data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275EA78-F717-4060-88C2-A11C984D8D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lIns="144000" rIns="144000"/>
          <a:lstStyle/>
          <a:p>
            <a:pPr defTabSz="1008126"/>
            <a:fld id="{14DDE8B8-B3D2-4226-A14D-077A4D7C131E}" type="slidenum">
              <a:rPr lang="en-US" smtClean="0"/>
              <a:pPr defTabSz="1008126"/>
              <a:t>‹#›</a:t>
            </a:fld>
            <a:endParaRPr lang="en-US" dirty="0"/>
          </a:p>
        </p:txBody>
      </p:sp>
      <p:sp>
        <p:nvSpPr>
          <p:cNvPr id="10" name="Podnadpis">
            <a:extLst>
              <a:ext uri="{FF2B5EF4-FFF2-40B4-BE49-F238E27FC236}">
                <a16:creationId xmlns:a16="http://schemas.microsoft.com/office/drawing/2014/main" id="{D5F8A571-DDC8-47CE-B552-D2C7F0C34D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5650" y="1044000"/>
            <a:ext cx="9180513" cy="288000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>
                    <a:lumMod val="65000"/>
                  </a:schemeClr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1" name="Podnadpis šedý podklad">
            <a:extLst>
              <a:ext uri="{FF2B5EF4-FFF2-40B4-BE49-F238E27FC236}">
                <a16:creationId xmlns:a16="http://schemas.microsoft.com/office/drawing/2014/main" id="{44984B80-CDED-4D68-8915-AE6747B79D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6000" y="1440000"/>
            <a:ext cx="9180000" cy="21600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</p:spTree>
    <p:extLst>
      <p:ext uri="{BB962C8B-B14F-4D97-AF65-F5344CB8AC3E}">
        <p14:creationId xmlns:p14="http://schemas.microsoft.com/office/powerpoint/2010/main" val="2816228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6000" y="36000"/>
            <a:ext cx="9180001" cy="972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Nadpis snímku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6001" y="1440000"/>
            <a:ext cx="4392000" cy="5400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44000" y="1440000"/>
            <a:ext cx="4392000" cy="5400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4664F6D-7BC4-4A95-99A3-A68677B570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144000" rIns="144000"/>
          <a:lstStyle/>
          <a:p>
            <a:pPr defTabSz="1008126"/>
            <a:r>
              <a:rPr lang="en-US" dirty="0"/>
              <a:t>SOURCE: Company data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275EA78-F717-4060-88C2-A11C984D8D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lIns="144000" rIns="144000"/>
          <a:lstStyle/>
          <a:p>
            <a:pPr defTabSz="1008126"/>
            <a:fld id="{14DDE8B8-B3D2-4226-A14D-077A4D7C131E}" type="slidenum">
              <a:rPr lang="en-US" smtClean="0"/>
              <a:pPr defTabSz="1008126"/>
              <a:t>‹#›</a:t>
            </a:fld>
            <a:endParaRPr lang="en-US" dirty="0"/>
          </a:p>
        </p:txBody>
      </p:sp>
      <p:sp>
        <p:nvSpPr>
          <p:cNvPr id="10" name="Podnadpis">
            <a:extLst>
              <a:ext uri="{FF2B5EF4-FFF2-40B4-BE49-F238E27FC236}">
                <a16:creationId xmlns:a16="http://schemas.microsoft.com/office/drawing/2014/main" id="{D5F8A571-DDC8-47CE-B552-D2C7F0C34D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5650" y="1044000"/>
            <a:ext cx="9180513" cy="288000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>
                    <a:lumMod val="65000"/>
                  </a:schemeClr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</p:spTree>
    <p:extLst>
      <p:ext uri="{BB962C8B-B14F-4D97-AF65-F5344CB8AC3E}">
        <p14:creationId xmlns:p14="http://schemas.microsoft.com/office/powerpoint/2010/main" val="3950944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 s podnadpi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6000" y="36000"/>
            <a:ext cx="9180001" cy="972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Nadpis snímku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6001" y="1728000"/>
            <a:ext cx="4392000" cy="511095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4664F6D-7BC4-4A95-99A3-A68677B570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144000" rIns="144000"/>
          <a:lstStyle/>
          <a:p>
            <a:pPr defTabSz="1008126"/>
            <a:r>
              <a:rPr lang="en-US" dirty="0"/>
              <a:t>SOURCE: Company data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275EA78-F717-4060-88C2-A11C984D8D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lIns="144000" rIns="144000"/>
          <a:lstStyle/>
          <a:p>
            <a:pPr defTabSz="1008126"/>
            <a:fld id="{14DDE8B8-B3D2-4226-A14D-077A4D7C131E}" type="slidenum">
              <a:rPr lang="en-US" smtClean="0"/>
              <a:pPr defTabSz="1008126"/>
              <a:t>‹#›</a:t>
            </a:fld>
            <a:endParaRPr lang="en-US" dirty="0"/>
          </a:p>
        </p:txBody>
      </p:sp>
      <p:sp>
        <p:nvSpPr>
          <p:cNvPr id="10" name="Podnadpis">
            <a:extLst>
              <a:ext uri="{FF2B5EF4-FFF2-40B4-BE49-F238E27FC236}">
                <a16:creationId xmlns:a16="http://schemas.microsoft.com/office/drawing/2014/main" id="{D5F8A571-DDC8-47CE-B552-D2C7F0C34D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5650" y="1044000"/>
            <a:ext cx="9180513" cy="288000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>
                    <a:lumMod val="65000"/>
                  </a:schemeClr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1" name="Podnadpis šedý podklad">
            <a:extLst>
              <a:ext uri="{FF2B5EF4-FFF2-40B4-BE49-F238E27FC236}">
                <a16:creationId xmlns:a16="http://schemas.microsoft.com/office/drawing/2014/main" id="{44984B80-CDED-4D68-8915-AE6747B79D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6000" y="1440000"/>
            <a:ext cx="4392000" cy="21600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3" name="Podnadpis šedý podklad">
            <a:extLst>
              <a:ext uri="{FF2B5EF4-FFF2-40B4-BE49-F238E27FC236}">
                <a16:creationId xmlns:a16="http://schemas.microsoft.com/office/drawing/2014/main" id="{F8CF96FF-299C-4A39-9679-B0F09C4DB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44000" y="1440000"/>
            <a:ext cx="4392000" cy="21600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21D7D87-4485-4493-96AF-66DA9AF9993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5544000" y="1728000"/>
            <a:ext cx="4392000" cy="5112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850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 nesymetrické s podnadpi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6000" y="36000"/>
            <a:ext cx="9180001" cy="972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Nadpis snímku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6001" y="1728000"/>
            <a:ext cx="5327999" cy="511095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4664F6D-7BC4-4A95-99A3-A68677B570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144000" rIns="144000"/>
          <a:lstStyle/>
          <a:p>
            <a:pPr defTabSz="1008126"/>
            <a:r>
              <a:rPr lang="en-US" dirty="0"/>
              <a:t>SOURCE: Company data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275EA78-F717-4060-88C2-A11C984D8D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lIns="144000" rIns="144000"/>
          <a:lstStyle/>
          <a:p>
            <a:pPr defTabSz="1008126"/>
            <a:fld id="{14DDE8B8-B3D2-4226-A14D-077A4D7C131E}" type="slidenum">
              <a:rPr lang="en-US" smtClean="0"/>
              <a:pPr defTabSz="1008126"/>
              <a:t>‹#›</a:t>
            </a:fld>
            <a:endParaRPr lang="en-US" dirty="0"/>
          </a:p>
        </p:txBody>
      </p:sp>
      <p:sp>
        <p:nvSpPr>
          <p:cNvPr id="10" name="Podnadpis">
            <a:extLst>
              <a:ext uri="{FF2B5EF4-FFF2-40B4-BE49-F238E27FC236}">
                <a16:creationId xmlns:a16="http://schemas.microsoft.com/office/drawing/2014/main" id="{D5F8A571-DDC8-47CE-B552-D2C7F0C34D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5650" y="1044000"/>
            <a:ext cx="9180513" cy="288000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>
                    <a:lumMod val="65000"/>
                  </a:schemeClr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1" name="Podnadpis šedý podklad">
            <a:extLst>
              <a:ext uri="{FF2B5EF4-FFF2-40B4-BE49-F238E27FC236}">
                <a16:creationId xmlns:a16="http://schemas.microsoft.com/office/drawing/2014/main" id="{44984B80-CDED-4D68-8915-AE6747B79D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6000" y="1440000"/>
            <a:ext cx="5328000" cy="21600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3" name="Podnadpis šedý podklad">
            <a:extLst>
              <a:ext uri="{FF2B5EF4-FFF2-40B4-BE49-F238E27FC236}">
                <a16:creationId xmlns:a16="http://schemas.microsoft.com/office/drawing/2014/main" id="{F8CF96FF-299C-4A39-9679-B0F09C4DB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80000" y="1440000"/>
            <a:ext cx="3456000" cy="21600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21D7D87-4485-4493-96AF-66DA9AF9993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480000" y="1728000"/>
            <a:ext cx="3456000" cy="5112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172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 pod sebou s podnadpi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6000" y="36000"/>
            <a:ext cx="9180001" cy="972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Nadpis snímku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6001" y="1728000"/>
            <a:ext cx="9180000" cy="2268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4664F6D-7BC4-4A95-99A3-A68677B570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144000" rIns="144000"/>
          <a:lstStyle/>
          <a:p>
            <a:pPr defTabSz="1008126"/>
            <a:r>
              <a:rPr lang="en-US" dirty="0"/>
              <a:t>SOURCE: Company data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275EA78-F717-4060-88C2-A11C984D8D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lIns="144000" rIns="144000"/>
          <a:lstStyle/>
          <a:p>
            <a:pPr defTabSz="1008126"/>
            <a:fld id="{14DDE8B8-B3D2-4226-A14D-077A4D7C131E}" type="slidenum">
              <a:rPr lang="en-US" smtClean="0"/>
              <a:pPr defTabSz="1008126"/>
              <a:t>‹#›</a:t>
            </a:fld>
            <a:endParaRPr lang="en-US" dirty="0"/>
          </a:p>
        </p:txBody>
      </p:sp>
      <p:sp>
        <p:nvSpPr>
          <p:cNvPr id="10" name="Podnadpis">
            <a:extLst>
              <a:ext uri="{FF2B5EF4-FFF2-40B4-BE49-F238E27FC236}">
                <a16:creationId xmlns:a16="http://schemas.microsoft.com/office/drawing/2014/main" id="{D5F8A571-DDC8-47CE-B552-D2C7F0C34D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5650" y="1044000"/>
            <a:ext cx="9180513" cy="288000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>
                    <a:lumMod val="65000"/>
                  </a:schemeClr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1" name="Podnadpis šedý podklad">
            <a:extLst>
              <a:ext uri="{FF2B5EF4-FFF2-40B4-BE49-F238E27FC236}">
                <a16:creationId xmlns:a16="http://schemas.microsoft.com/office/drawing/2014/main" id="{44984B80-CDED-4D68-8915-AE6747B79D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6000" y="1440000"/>
            <a:ext cx="9180000" cy="21600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3" name="Podnadpis šedý podklad">
            <a:extLst>
              <a:ext uri="{FF2B5EF4-FFF2-40B4-BE49-F238E27FC236}">
                <a16:creationId xmlns:a16="http://schemas.microsoft.com/office/drawing/2014/main" id="{F8CF96FF-299C-4A39-9679-B0F09C4DB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6000" y="4140000"/>
            <a:ext cx="9180000" cy="21600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21D7D87-4485-4493-96AF-66DA9AF9993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756000" y="4428000"/>
            <a:ext cx="9180000" cy="2268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420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i obsahy s podnadpi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6000" y="36000"/>
            <a:ext cx="9180001" cy="972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Nadpis snímku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6001" y="1728000"/>
            <a:ext cx="9180000" cy="1368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4664F6D-7BC4-4A95-99A3-A68677B570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144000" rIns="144000"/>
          <a:lstStyle/>
          <a:p>
            <a:pPr defTabSz="1008126"/>
            <a:r>
              <a:rPr lang="en-US" dirty="0"/>
              <a:t>SOURCE: Company data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275EA78-F717-4060-88C2-A11C984D8D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lIns="144000" rIns="144000"/>
          <a:lstStyle/>
          <a:p>
            <a:pPr defTabSz="1008126"/>
            <a:fld id="{14DDE8B8-B3D2-4226-A14D-077A4D7C131E}" type="slidenum">
              <a:rPr lang="en-US" smtClean="0"/>
              <a:pPr defTabSz="1008126"/>
              <a:t>‹#›</a:t>
            </a:fld>
            <a:endParaRPr lang="en-US" dirty="0"/>
          </a:p>
        </p:txBody>
      </p:sp>
      <p:sp>
        <p:nvSpPr>
          <p:cNvPr id="10" name="Podnadpis">
            <a:extLst>
              <a:ext uri="{FF2B5EF4-FFF2-40B4-BE49-F238E27FC236}">
                <a16:creationId xmlns:a16="http://schemas.microsoft.com/office/drawing/2014/main" id="{D5F8A571-DDC8-47CE-B552-D2C7F0C34D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5650" y="1044000"/>
            <a:ext cx="9180513" cy="288000"/>
          </a:xfrm>
        </p:spPr>
        <p:txBody>
          <a:bodyPr tIns="0" bIns="0"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>
                    <a:lumMod val="65000"/>
                  </a:schemeClr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1" name="Podnadpis šedý podklad">
            <a:extLst>
              <a:ext uri="{FF2B5EF4-FFF2-40B4-BE49-F238E27FC236}">
                <a16:creationId xmlns:a16="http://schemas.microsoft.com/office/drawing/2014/main" id="{44984B80-CDED-4D68-8915-AE6747B79D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6000" y="1440000"/>
            <a:ext cx="9180000" cy="21600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3" name="Podnadpis šedý podklad">
            <a:extLst>
              <a:ext uri="{FF2B5EF4-FFF2-40B4-BE49-F238E27FC236}">
                <a16:creationId xmlns:a16="http://schemas.microsoft.com/office/drawing/2014/main" id="{F8CF96FF-299C-4A39-9679-B0F09C4DB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6000" y="3240000"/>
            <a:ext cx="9180000" cy="21600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7" name="Podnadpis šedý podklad">
            <a:extLst>
              <a:ext uri="{FF2B5EF4-FFF2-40B4-BE49-F238E27FC236}">
                <a16:creationId xmlns:a16="http://schemas.microsoft.com/office/drawing/2014/main" id="{FCB4258C-7AE8-49DF-8479-8F1809410C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6000" y="5040000"/>
            <a:ext cx="9180000" cy="21600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txBody>
          <a:bodyPr tIns="0" bIns="0" anchor="ctr" anchorCtr="0">
            <a:normAutofit/>
          </a:bodyPr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2pPr>
            <a:lvl3pPr marL="36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3pPr>
            <a:lvl4pPr marL="54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 marL="72000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21D7D87-4485-4493-96AF-66DA9AF9993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756000" y="3528000"/>
            <a:ext cx="9180000" cy="1368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14BC150-4476-43C4-9BFF-B601F70A2CE8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755650" y="5328000"/>
            <a:ext cx="9180000" cy="1368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719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zápatí 3">
            <a:extLst>
              <a:ext uri="{FF2B5EF4-FFF2-40B4-BE49-F238E27FC236}">
                <a16:creationId xmlns:a16="http://schemas.microsoft.com/office/drawing/2014/main" id="{93DCCD6A-FE8D-49B0-A4D0-3AA6EFFF7F96}"/>
              </a:ext>
            </a:extLst>
          </p:cNvPr>
          <p:cNvSpPr txBox="1">
            <a:spLocks/>
          </p:cNvSpPr>
          <p:nvPr userDrawn="1"/>
        </p:nvSpPr>
        <p:spPr>
          <a:xfrm>
            <a:off x="756701" y="7008173"/>
            <a:ext cx="9180000" cy="402567"/>
          </a:xfrm>
          <a:prstGeom prst="rect">
            <a:avLst/>
          </a:prstGeom>
          <a:solidFill>
            <a:srgbClr val="009FDA"/>
          </a:solidFill>
        </p:spPr>
        <p:txBody>
          <a:bodyPr/>
          <a:lstStyle>
            <a:defPPr>
              <a:defRPr lang="en-US"/>
            </a:defPPr>
            <a:lvl1pPr marL="0" algn="l" defTabSz="99712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8559" algn="l" defTabSz="99712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7120" algn="l" defTabSz="99712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5679" algn="l" defTabSz="99712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4240" algn="l" defTabSz="99712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92799" algn="l" defTabSz="99712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91360" algn="l" defTabSz="99712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9919" algn="l" defTabSz="99712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8480" algn="l" defTabSz="99712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Logo RESIDOMO white EMF">
            <a:extLst>
              <a:ext uri="{FF2B5EF4-FFF2-40B4-BE49-F238E27FC236}">
                <a16:creationId xmlns:a16="http://schemas.microsoft.com/office/drawing/2014/main" id="{69EC2A93-AA9B-4B65-BA11-638553C8C433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7466060" y="7065455"/>
            <a:ext cx="1445847" cy="28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24950" y="7015469"/>
            <a:ext cx="811750" cy="402567"/>
          </a:xfrm>
          <a:prstGeom prst="rect">
            <a:avLst/>
          </a:prstGeom>
        </p:spPr>
        <p:txBody>
          <a:bodyPr vert="horz" lIns="144000" tIns="0" rIns="144000" bIns="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defTabSz="1008126"/>
            <a:fld id="{14DDE8B8-B3D2-4226-A14D-077A4D7C131E}" type="slidenum">
              <a:rPr lang="en-US" smtClean="0"/>
              <a:pPr defTabSz="1008126"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6001" y="7008173"/>
            <a:ext cx="6497015" cy="402567"/>
          </a:xfrm>
          <a:prstGeom prst="rect">
            <a:avLst/>
          </a:prstGeom>
        </p:spPr>
        <p:txBody>
          <a:bodyPr vert="horz" lIns="144000" tIns="0" rIns="144000" bIns="0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pPr defTabSz="1008126"/>
            <a:r>
              <a:rPr lang="en-US" dirty="0"/>
              <a:t>SOURCE: Company data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000" y="1440000"/>
            <a:ext cx="9180001" cy="54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6000" y="36001"/>
            <a:ext cx="9180000" cy="972000"/>
          </a:xfrm>
          <a:prstGeom prst="rect">
            <a:avLst/>
          </a:prstGeom>
        </p:spPr>
        <p:txBody>
          <a:bodyPr vert="horz" lIns="0" tIns="45720" rIns="0" bIns="45720" rtlCol="0" anchor="b" anchorCtr="0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cxnSp>
        <p:nvCxnSpPr>
          <p:cNvPr id="10" name="Přímá spojnice 9" hidden="1">
            <a:extLst>
              <a:ext uri="{FF2B5EF4-FFF2-40B4-BE49-F238E27FC236}">
                <a16:creationId xmlns:a16="http://schemas.microsoft.com/office/drawing/2014/main" id="{C7ED37C8-F277-4F39-8160-81A56ECBE242}"/>
              </a:ext>
            </a:extLst>
          </p:cNvPr>
          <p:cNvCxnSpPr/>
          <p:nvPr userDrawn="1"/>
        </p:nvCxnSpPr>
        <p:spPr>
          <a:xfrm>
            <a:off x="756000" y="1"/>
            <a:ext cx="0" cy="75612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 hidden="1">
            <a:extLst>
              <a:ext uri="{FF2B5EF4-FFF2-40B4-BE49-F238E27FC236}">
                <a16:creationId xmlns:a16="http://schemas.microsoft.com/office/drawing/2014/main" id="{EEB03495-72BD-4C72-B70C-FD57920402E8}"/>
              </a:ext>
            </a:extLst>
          </p:cNvPr>
          <p:cNvCxnSpPr/>
          <p:nvPr userDrawn="1"/>
        </p:nvCxnSpPr>
        <p:spPr>
          <a:xfrm>
            <a:off x="9936700" y="1"/>
            <a:ext cx="0" cy="75612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 hidden="1">
            <a:extLst>
              <a:ext uri="{FF2B5EF4-FFF2-40B4-BE49-F238E27FC236}">
                <a16:creationId xmlns:a16="http://schemas.microsoft.com/office/drawing/2014/main" id="{9F0C3E82-6EA7-44DD-BEA5-CC0E5409EC7C}"/>
              </a:ext>
            </a:extLst>
          </p:cNvPr>
          <p:cNvCxnSpPr/>
          <p:nvPr userDrawn="1"/>
        </p:nvCxnSpPr>
        <p:spPr>
          <a:xfrm>
            <a:off x="5148000" y="1"/>
            <a:ext cx="0" cy="75612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 hidden="1">
            <a:extLst>
              <a:ext uri="{FF2B5EF4-FFF2-40B4-BE49-F238E27FC236}">
                <a16:creationId xmlns:a16="http://schemas.microsoft.com/office/drawing/2014/main" id="{FAF6F8B0-8373-483F-9695-14DE6DD1C0CB}"/>
              </a:ext>
            </a:extLst>
          </p:cNvPr>
          <p:cNvCxnSpPr/>
          <p:nvPr userDrawn="1"/>
        </p:nvCxnSpPr>
        <p:spPr>
          <a:xfrm>
            <a:off x="5346000" y="1"/>
            <a:ext cx="0" cy="75612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 hidden="1">
            <a:extLst>
              <a:ext uri="{FF2B5EF4-FFF2-40B4-BE49-F238E27FC236}">
                <a16:creationId xmlns:a16="http://schemas.microsoft.com/office/drawing/2014/main" id="{A8689158-A1FE-4CBE-8C23-A4CEE66F1FE8}"/>
              </a:ext>
            </a:extLst>
          </p:cNvPr>
          <p:cNvCxnSpPr/>
          <p:nvPr userDrawn="1"/>
        </p:nvCxnSpPr>
        <p:spPr>
          <a:xfrm>
            <a:off x="0" y="6840000"/>
            <a:ext cx="10693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 hidden="1">
            <a:extLst>
              <a:ext uri="{FF2B5EF4-FFF2-40B4-BE49-F238E27FC236}">
                <a16:creationId xmlns:a16="http://schemas.microsoft.com/office/drawing/2014/main" id="{24FACAA5-E4D9-43F4-A406-D62AB3E545E2}"/>
              </a:ext>
            </a:extLst>
          </p:cNvPr>
          <p:cNvCxnSpPr/>
          <p:nvPr userDrawn="1"/>
        </p:nvCxnSpPr>
        <p:spPr>
          <a:xfrm>
            <a:off x="0" y="1247775"/>
            <a:ext cx="106934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 hidden="1">
            <a:extLst>
              <a:ext uri="{FF2B5EF4-FFF2-40B4-BE49-F238E27FC236}">
                <a16:creationId xmlns:a16="http://schemas.microsoft.com/office/drawing/2014/main" id="{B5612411-9FE9-44CE-A102-0AE1B2123372}"/>
              </a:ext>
            </a:extLst>
          </p:cNvPr>
          <p:cNvCxnSpPr/>
          <p:nvPr userDrawn="1"/>
        </p:nvCxnSpPr>
        <p:spPr>
          <a:xfrm>
            <a:off x="1" y="889350"/>
            <a:ext cx="106934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 hidden="1">
            <a:extLst>
              <a:ext uri="{FF2B5EF4-FFF2-40B4-BE49-F238E27FC236}">
                <a16:creationId xmlns:a16="http://schemas.microsoft.com/office/drawing/2014/main" id="{EBF64221-6EB4-4C26-A1FE-AFDC088D828E}"/>
              </a:ext>
            </a:extLst>
          </p:cNvPr>
          <p:cNvCxnSpPr/>
          <p:nvPr userDrawn="1"/>
        </p:nvCxnSpPr>
        <p:spPr>
          <a:xfrm>
            <a:off x="1" y="1440000"/>
            <a:ext cx="10693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 hidden="1">
            <a:extLst>
              <a:ext uri="{FF2B5EF4-FFF2-40B4-BE49-F238E27FC236}">
                <a16:creationId xmlns:a16="http://schemas.microsoft.com/office/drawing/2014/main" id="{8EC219C9-12EF-44FB-BADE-707C7FF0A318}"/>
              </a:ext>
            </a:extLst>
          </p:cNvPr>
          <p:cNvCxnSpPr/>
          <p:nvPr userDrawn="1"/>
        </p:nvCxnSpPr>
        <p:spPr>
          <a:xfrm>
            <a:off x="5544000" y="0"/>
            <a:ext cx="0" cy="75612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 hidden="1">
            <a:extLst>
              <a:ext uri="{FF2B5EF4-FFF2-40B4-BE49-F238E27FC236}">
                <a16:creationId xmlns:a16="http://schemas.microsoft.com/office/drawing/2014/main" id="{2EB506F5-1442-4733-905A-E736CBA62AE1}"/>
              </a:ext>
            </a:extLst>
          </p:cNvPr>
          <p:cNvCxnSpPr/>
          <p:nvPr userDrawn="1"/>
        </p:nvCxnSpPr>
        <p:spPr>
          <a:xfrm>
            <a:off x="0" y="4140000"/>
            <a:ext cx="10693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 hidden="1">
            <a:extLst>
              <a:ext uri="{FF2B5EF4-FFF2-40B4-BE49-F238E27FC236}">
                <a16:creationId xmlns:a16="http://schemas.microsoft.com/office/drawing/2014/main" id="{DF07AA6B-52B7-4461-9783-1C0EA2D31C0B}"/>
              </a:ext>
            </a:extLst>
          </p:cNvPr>
          <p:cNvCxnSpPr/>
          <p:nvPr userDrawn="1"/>
        </p:nvCxnSpPr>
        <p:spPr>
          <a:xfrm>
            <a:off x="0" y="3240000"/>
            <a:ext cx="1069340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 hidden="1">
            <a:extLst>
              <a:ext uri="{FF2B5EF4-FFF2-40B4-BE49-F238E27FC236}">
                <a16:creationId xmlns:a16="http://schemas.microsoft.com/office/drawing/2014/main" id="{20BEFC66-6A27-4738-AFC4-928A6F40C120}"/>
              </a:ext>
            </a:extLst>
          </p:cNvPr>
          <p:cNvCxnSpPr/>
          <p:nvPr userDrawn="1"/>
        </p:nvCxnSpPr>
        <p:spPr>
          <a:xfrm>
            <a:off x="0" y="5040000"/>
            <a:ext cx="1069340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7476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688" r:id="rId3"/>
    <p:sldLayoutId id="2147483730" r:id="rId4"/>
    <p:sldLayoutId id="2147483690" r:id="rId5"/>
    <p:sldLayoutId id="2147483733" r:id="rId6"/>
    <p:sldLayoutId id="2147483729" r:id="rId7"/>
    <p:sldLayoutId id="2147483727" r:id="rId8"/>
    <p:sldLayoutId id="2147483726" r:id="rId9"/>
    <p:sldLayoutId id="2147483736" r:id="rId10"/>
    <p:sldLayoutId id="2147483728" r:id="rId11"/>
    <p:sldLayoutId id="2147483731" r:id="rId12"/>
    <p:sldLayoutId id="2147483725" r:id="rId13"/>
    <p:sldLayoutId id="2147483732" r:id="rId14"/>
    <p:sldLayoutId id="2147483734" r:id="rId15"/>
    <p:sldLayoutId id="2147483738" r:id="rId16"/>
    <p:sldLayoutId id="2147483735" r:id="rId17"/>
    <p:sldLayoutId id="2147483737" r:id="rId18"/>
    <p:sldLayoutId id="2147483692" r:id="rId19"/>
    <p:sldLayoutId id="2147483693" r:id="rId20"/>
    <p:sldLayoutId id="2147483722" r:id="rId21"/>
    <p:sldLayoutId id="2147483723" r:id="rId22"/>
    <p:sldLayoutId id="2147483724" r:id="rId23"/>
    <p:sldLayoutId id="2147483741" r:id="rId24"/>
    <p:sldLayoutId id="2147483743" r:id="rId25"/>
  </p:sldLayoutIdLst>
  <p:hf hdr="0" dt="0"/>
  <p:txStyles>
    <p:titleStyle>
      <a:lvl1pPr algn="l" defTabSz="1008126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1008126" rtl="0" eaLnBrk="1" latinLnBrk="0" hangingPunct="1">
        <a:lnSpc>
          <a:spcPct val="90000"/>
        </a:lnSpc>
        <a:spcBef>
          <a:spcPts val="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1008126" rtl="0" eaLnBrk="1" latinLnBrk="0" hangingPunct="1">
        <a:lnSpc>
          <a:spcPct val="90000"/>
        </a:lnSpc>
        <a:spcBef>
          <a:spcPts val="0"/>
        </a:spcBef>
        <a:buFont typeface="Wingdings 2" panose="05020102010507070707" pitchFamily="18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1008126" rtl="0" eaLnBrk="1" latinLnBrk="0" hangingPunct="1">
        <a:lnSpc>
          <a:spcPct val="90000"/>
        </a:lnSpc>
        <a:spcBef>
          <a:spcPts val="0"/>
        </a:spcBef>
        <a:buFont typeface="Wingdings 2" panose="05020102010507070707" pitchFamily="18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1008126" rtl="0" eaLnBrk="1" latinLnBrk="0" hangingPunct="1">
        <a:lnSpc>
          <a:spcPct val="90000"/>
        </a:lnSpc>
        <a:spcBef>
          <a:spcPts val="0"/>
        </a:spcBef>
        <a:buFont typeface="Wingdings 2" panose="05020102010507070707" pitchFamily="18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1008126" rtl="0" eaLnBrk="1" latinLnBrk="0" hangingPunct="1">
        <a:lnSpc>
          <a:spcPct val="90000"/>
        </a:lnSpc>
        <a:spcBef>
          <a:spcPts val="0"/>
        </a:spcBef>
        <a:buFont typeface="Wingdings 2" panose="05020102010507070707" pitchFamily="18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2347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6410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80473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4536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063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126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189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252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315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4378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8441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2504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9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010E7765-B366-4796-AA43-0E91621829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160" y="2375376"/>
            <a:ext cx="8496000" cy="2978944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Rostoucí role služeb v nájemním bydlení</a:t>
            </a:r>
            <a:br>
              <a:rPr lang="cs-CZ" dirty="0"/>
            </a:br>
            <a:r>
              <a:rPr lang="cs-CZ" dirty="0"/>
              <a:t>                      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sz="2700" dirty="0"/>
              <a:t>Stan Kubáček</a:t>
            </a:r>
            <a:br>
              <a:rPr lang="cs-CZ" sz="2700" dirty="0"/>
            </a:br>
            <a:r>
              <a:rPr lang="cs-CZ" sz="2700" dirty="0"/>
              <a:t>investiční ředitel </a:t>
            </a:r>
            <a:r>
              <a:rPr lang="cs-CZ" sz="2700" dirty="0" err="1"/>
              <a:t>Round</a:t>
            </a:r>
            <a:r>
              <a:rPr lang="cs-CZ" sz="2700" dirty="0"/>
              <a:t> </a:t>
            </a:r>
            <a:r>
              <a:rPr lang="cs-CZ" sz="2700" dirty="0" err="1"/>
              <a:t>Hill</a:t>
            </a:r>
            <a:r>
              <a:rPr lang="cs-CZ" sz="2700" dirty="0"/>
              <a:t> </a:t>
            </a:r>
            <a:r>
              <a:rPr lang="cs-CZ" sz="2700" dirty="0" err="1"/>
              <a:t>Capital</a:t>
            </a:r>
            <a:r>
              <a:rPr lang="cs-CZ" sz="2700" dirty="0"/>
              <a:t> </a:t>
            </a:r>
            <a:endParaRPr lang="cs-CZ" dirty="0"/>
          </a:p>
        </p:txBody>
      </p:sp>
      <p:sp>
        <p:nvSpPr>
          <p:cNvPr id="8" name="Podnadpis 7"/>
          <p:cNvSpPr>
            <a:spLocks noGrp="1"/>
          </p:cNvSpPr>
          <p:nvPr>
            <p:ph type="subTitle" idx="1"/>
          </p:nvPr>
        </p:nvSpPr>
        <p:spPr>
          <a:xfrm>
            <a:off x="1233520" y="6888480"/>
            <a:ext cx="8591200" cy="791760"/>
          </a:xfrm>
        </p:spPr>
        <p:txBody>
          <a:bodyPr/>
          <a:lstStyle/>
          <a:p>
            <a:r>
              <a:rPr lang="cs-CZ" sz="2400" dirty="0"/>
              <a:t>14. 3. 2019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51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B798D1-BF25-4A11-9411-A14B23D5A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Jak na tyto trendy reaguje RESIDOMO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76D7C57-2F92-4F5B-B8A8-13F1CD9987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008126"/>
            <a:r>
              <a:rPr lang="en-US" dirty="0"/>
              <a:t>SOURCE: Company data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7B6BCA1-DEB0-442A-B4BF-24226BBB89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08126"/>
            <a:fld id="{14DDE8B8-B3D2-4226-A14D-077A4D7C131E}" type="slidenum">
              <a:rPr lang="en-US" smtClean="0"/>
              <a:pPr defTabSz="1008126"/>
              <a:t>10</a:t>
            </a:fld>
            <a:endParaRPr lang="en-US" dirty="0"/>
          </a:p>
        </p:txBody>
      </p:sp>
      <p:sp>
        <p:nvSpPr>
          <p:cNvPr id="8" name="Zástupný symbol pro obsah 6">
            <a:extLst>
              <a:ext uri="{FF2B5EF4-FFF2-40B4-BE49-F238E27FC236}">
                <a16:creationId xmlns:a16="http://schemas.microsoft.com/office/drawing/2014/main" id="{70E10817-762A-4E49-9795-D273E160A98F}"/>
              </a:ext>
            </a:extLst>
          </p:cNvPr>
          <p:cNvSpPr txBox="1">
            <a:spLocks/>
          </p:cNvSpPr>
          <p:nvPr/>
        </p:nvSpPr>
        <p:spPr>
          <a:xfrm>
            <a:off x="1576731" y="1200928"/>
            <a:ext cx="8359270" cy="4437142"/>
          </a:xfrm>
          <a:prstGeom prst="rect">
            <a:avLst/>
          </a:prstGeom>
        </p:spPr>
        <p:txBody>
          <a:bodyPr vert="horz" lIns="80201" tIns="40100" rIns="80201" bIns="40100" rtlCol="0">
            <a:no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  <a:tabLst>
                <a:tab pos="1262904" algn="l"/>
                <a:tab pos="2517452" algn="l"/>
              </a:tabLst>
            </a:pPr>
            <a:r>
              <a:rPr lang="cs-CZ" sz="2000" b="1" dirty="0"/>
              <a:t>Více než 150 velkých bytů rozděleno na 300 malometrážních bytů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1262904" algn="l"/>
                <a:tab pos="2517452" algn="l"/>
              </a:tabLst>
            </a:pPr>
            <a:endParaRPr lang="cs-CZ" sz="1666" b="1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754" b="1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754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7F539EF-9E22-498E-AB3B-F929996530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456" y="1896012"/>
            <a:ext cx="2945886" cy="2102823"/>
          </a:xfrm>
          <a:prstGeom prst="rect">
            <a:avLst/>
          </a:prstGeom>
          <a:ln w="3175">
            <a:solidFill>
              <a:srgbClr val="009FE4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0E377EE-6E93-4EBD-A0BC-5AF22C56B0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31" y="4277612"/>
            <a:ext cx="2831352" cy="2264016"/>
          </a:xfrm>
          <a:prstGeom prst="rect">
            <a:avLst/>
          </a:prstGeom>
          <a:ln w="3175">
            <a:solidFill>
              <a:srgbClr val="009FE4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714D736-4FAE-4991-A7ED-B40F1705D0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087" y="1896079"/>
            <a:ext cx="2893214" cy="2102438"/>
          </a:xfrm>
          <a:prstGeom prst="rect">
            <a:avLst/>
          </a:prstGeom>
          <a:ln w="3175">
            <a:solidFill>
              <a:srgbClr val="009FE4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BA1A4AD-0DB1-41A4-9058-2FDB0B2F6C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455" y="4312966"/>
            <a:ext cx="2945887" cy="2236304"/>
          </a:xfrm>
          <a:prstGeom prst="rect">
            <a:avLst/>
          </a:prstGeom>
          <a:ln w="3175">
            <a:solidFill>
              <a:srgbClr val="009FE4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66B181A8-7531-47E1-8B26-D93BF405DF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767" y="4308092"/>
            <a:ext cx="2893214" cy="2264015"/>
          </a:xfrm>
          <a:prstGeom prst="rect">
            <a:avLst/>
          </a:prstGeom>
          <a:ln w="3175">
            <a:solidFill>
              <a:srgbClr val="009FE4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2F295EDD-75A7-482D-97C0-1B1F9FF294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1" y="1896079"/>
            <a:ext cx="2769546" cy="2102438"/>
          </a:xfrm>
          <a:prstGeom prst="rect">
            <a:avLst/>
          </a:prstGeom>
          <a:ln w="3175">
            <a:solidFill>
              <a:srgbClr val="009FE4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3507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B798D1-BF25-4A11-9411-A14B23D5A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Jak na tyto trendy reaguje RESIDOMO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76D7C57-2F92-4F5B-B8A8-13F1CD9987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008126"/>
            <a:r>
              <a:rPr lang="en-US" dirty="0"/>
              <a:t>SOURCE: Company data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7B6BCA1-DEB0-442A-B4BF-24226BBB89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08126"/>
            <a:fld id="{14DDE8B8-B3D2-4226-A14D-077A4D7C131E}" type="slidenum">
              <a:rPr lang="en-US" smtClean="0"/>
              <a:pPr defTabSz="1008126"/>
              <a:t>11</a:t>
            </a:fld>
            <a:endParaRPr lang="en-US" dirty="0"/>
          </a:p>
        </p:txBody>
      </p:sp>
      <p:sp>
        <p:nvSpPr>
          <p:cNvPr id="8" name="Zástupný symbol pro obsah 6">
            <a:extLst>
              <a:ext uri="{FF2B5EF4-FFF2-40B4-BE49-F238E27FC236}">
                <a16:creationId xmlns:a16="http://schemas.microsoft.com/office/drawing/2014/main" id="{70E10817-762A-4E49-9795-D273E160A98F}"/>
              </a:ext>
            </a:extLst>
          </p:cNvPr>
          <p:cNvSpPr txBox="1">
            <a:spLocks/>
          </p:cNvSpPr>
          <p:nvPr/>
        </p:nvSpPr>
        <p:spPr>
          <a:xfrm>
            <a:off x="1576731" y="1200928"/>
            <a:ext cx="8359270" cy="4437142"/>
          </a:xfrm>
          <a:prstGeom prst="rect">
            <a:avLst/>
          </a:prstGeom>
        </p:spPr>
        <p:txBody>
          <a:bodyPr vert="horz" lIns="80201" tIns="40100" rIns="80201" bIns="40100" rtlCol="0">
            <a:no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  <a:tabLst>
                <a:tab pos="1262904" algn="l"/>
                <a:tab pos="2517452" algn="l"/>
              </a:tabLst>
            </a:pPr>
            <a:r>
              <a:rPr lang="cs-CZ" sz="2000" b="1" dirty="0"/>
              <a:t>Revitalizace, obnova a kompletní rekonstrukce celých lokalit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1262904" algn="l"/>
                <a:tab pos="2517452" algn="l"/>
              </a:tabLst>
            </a:pPr>
            <a:endParaRPr lang="cs-CZ" sz="1666" b="1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754" b="1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754" dirty="0"/>
          </a:p>
        </p:txBody>
      </p:sp>
      <p:sp>
        <p:nvSpPr>
          <p:cNvPr id="16" name="Zástupný symbol pro obsah 6">
            <a:extLst>
              <a:ext uri="{FF2B5EF4-FFF2-40B4-BE49-F238E27FC236}">
                <a16:creationId xmlns:a16="http://schemas.microsoft.com/office/drawing/2014/main" id="{2877FA2B-D08D-4006-9FD4-5FF39543093F}"/>
              </a:ext>
            </a:extLst>
          </p:cNvPr>
          <p:cNvSpPr txBox="1">
            <a:spLocks/>
          </p:cNvSpPr>
          <p:nvPr/>
        </p:nvSpPr>
        <p:spPr>
          <a:xfrm>
            <a:off x="1170185" y="1923193"/>
            <a:ext cx="8353030" cy="4437142"/>
          </a:xfrm>
          <a:prstGeom prst="rect">
            <a:avLst/>
          </a:prstGeom>
        </p:spPr>
        <p:txBody>
          <a:bodyPr vert="horz" lIns="80201" tIns="40100" rIns="80201" bIns="40100" rtlCol="0">
            <a:no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1262904" algn="l"/>
                <a:tab pos="2517452" algn="l"/>
              </a:tabLst>
            </a:pPr>
            <a:r>
              <a:rPr lang="cs-CZ" sz="2000" b="1" dirty="0">
                <a:solidFill>
                  <a:srgbClr val="009FDA"/>
                </a:solidFill>
                <a:latin typeface="+mj-lt"/>
              </a:rPr>
              <a:t>Revitalizace domů v části Michálkovice - provedeno v roce 2017</a:t>
            </a:r>
          </a:p>
          <a:p>
            <a:pPr marL="238100" lvl="1" indent="-155948" algn="just">
              <a:lnSpc>
                <a:spcPct val="125000"/>
              </a:lnSpc>
              <a:tabLst>
                <a:tab pos="238100" algn="l"/>
              </a:tabLst>
            </a:pPr>
            <a:r>
              <a:rPr lang="cs-CZ" sz="1579" dirty="0"/>
              <a:t>Změna způsobu vytápění (lokální plynové kotelny)</a:t>
            </a:r>
          </a:p>
          <a:p>
            <a:pPr marL="238100" lvl="1" indent="-155948" algn="just">
              <a:lnSpc>
                <a:spcPct val="125000"/>
              </a:lnSpc>
              <a:tabLst>
                <a:tab pos="238100" algn="l"/>
              </a:tabLst>
            </a:pPr>
            <a:r>
              <a:rPr lang="cs-CZ" sz="1579" dirty="0"/>
              <a:t>Kompletní zateplení</a:t>
            </a:r>
          </a:p>
          <a:p>
            <a:pPr marL="238100" lvl="1" indent="-155948" algn="just">
              <a:lnSpc>
                <a:spcPct val="125000"/>
              </a:lnSpc>
              <a:tabLst>
                <a:tab pos="238100" algn="l"/>
              </a:tabLst>
            </a:pPr>
            <a:r>
              <a:rPr lang="cs-CZ" sz="1579" dirty="0"/>
              <a:t>Oprava společných prostor</a:t>
            </a:r>
          </a:p>
          <a:p>
            <a:pPr marL="238100" lvl="1" indent="-155948" algn="just">
              <a:lnSpc>
                <a:spcPct val="125000"/>
              </a:lnSpc>
              <a:tabLst>
                <a:tab pos="238100" algn="l"/>
              </a:tabLst>
            </a:pPr>
            <a:r>
              <a:rPr lang="cs-CZ" sz="1579" dirty="0"/>
              <a:t>Rekonstrukce bytů</a:t>
            </a:r>
          </a:p>
          <a:p>
            <a:pPr marL="238100" lvl="1" indent="-155948" algn="just">
              <a:lnSpc>
                <a:spcPct val="125000"/>
              </a:lnSpc>
              <a:tabLst>
                <a:tab pos="238100" algn="l"/>
              </a:tabLst>
            </a:pPr>
            <a:r>
              <a:rPr lang="cs-CZ" sz="1579" dirty="0"/>
              <a:t>Úprava venkovních ploch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754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8C32B547-D30F-4A42-BFAE-B1D0C8522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761" y="2775329"/>
            <a:ext cx="2301474" cy="1664202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E41FD22-2D37-41C8-BE91-EC7A94D355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62" r="3596"/>
          <a:stretch/>
        </p:blipFill>
        <p:spPr>
          <a:xfrm>
            <a:off x="7354547" y="2775329"/>
            <a:ext cx="2581454" cy="1831962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FAEB1407-7B94-4E14-A619-B2EE760717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29"/>
          <a:stretch/>
        </p:blipFill>
        <p:spPr>
          <a:xfrm>
            <a:off x="3128610" y="4889325"/>
            <a:ext cx="1825151" cy="1578750"/>
          </a:xfrm>
          <a:prstGeom prst="rect">
            <a:avLst/>
          </a:prstGeom>
          <a:ln w="3175">
            <a:solidFill>
              <a:srgbClr val="009FE4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932DA2AC-9E27-4ED3-A687-D28704F15E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99"/>
          <a:stretch/>
        </p:blipFill>
        <p:spPr>
          <a:xfrm>
            <a:off x="1170185" y="4889325"/>
            <a:ext cx="1822955" cy="1578750"/>
          </a:xfrm>
          <a:prstGeom prst="rect">
            <a:avLst/>
          </a:prstGeom>
          <a:ln w="3175">
            <a:solidFill>
              <a:srgbClr val="009FE4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120EBD4B-8A32-45FB-82B0-213AB66423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003" y="4889325"/>
            <a:ext cx="2105000" cy="1578750"/>
          </a:xfrm>
          <a:prstGeom prst="rect">
            <a:avLst/>
          </a:prstGeom>
          <a:ln w="3175">
            <a:solidFill>
              <a:srgbClr val="009FE4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8368422B-6AC9-4745-AF11-BD21629ADE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875" y="4889325"/>
            <a:ext cx="2368126" cy="1578750"/>
          </a:xfrm>
          <a:prstGeom prst="rect">
            <a:avLst/>
          </a:prstGeom>
          <a:ln w="3175">
            <a:solidFill>
              <a:srgbClr val="009FE4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3857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B798D1-BF25-4A11-9411-A14B23D5A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Jak na tyto trendy reaguje RESIDOMO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76D7C57-2F92-4F5B-B8A8-13F1CD9987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008126"/>
            <a:r>
              <a:rPr lang="en-US" dirty="0"/>
              <a:t>SOURCE: Company data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7B6BCA1-DEB0-442A-B4BF-24226BBB89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08126"/>
            <a:fld id="{14DDE8B8-B3D2-4226-A14D-077A4D7C131E}" type="slidenum">
              <a:rPr lang="en-US" smtClean="0"/>
              <a:pPr defTabSz="1008126"/>
              <a:t>12</a:t>
            </a:fld>
            <a:endParaRPr lang="en-US" dirty="0"/>
          </a:p>
        </p:txBody>
      </p:sp>
      <p:sp>
        <p:nvSpPr>
          <p:cNvPr id="8" name="Zástupný symbol pro obsah 6">
            <a:extLst>
              <a:ext uri="{FF2B5EF4-FFF2-40B4-BE49-F238E27FC236}">
                <a16:creationId xmlns:a16="http://schemas.microsoft.com/office/drawing/2014/main" id="{70E10817-762A-4E49-9795-D273E160A98F}"/>
              </a:ext>
            </a:extLst>
          </p:cNvPr>
          <p:cNvSpPr txBox="1">
            <a:spLocks/>
          </p:cNvSpPr>
          <p:nvPr/>
        </p:nvSpPr>
        <p:spPr>
          <a:xfrm>
            <a:off x="1576731" y="1200928"/>
            <a:ext cx="8359270" cy="4437142"/>
          </a:xfrm>
          <a:prstGeom prst="rect">
            <a:avLst/>
          </a:prstGeom>
        </p:spPr>
        <p:txBody>
          <a:bodyPr vert="horz" lIns="80201" tIns="40100" rIns="80201" bIns="40100" rtlCol="0">
            <a:no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  <a:tabLst>
                <a:tab pos="1262904" algn="l"/>
                <a:tab pos="2517452" algn="l"/>
              </a:tabLst>
            </a:pPr>
            <a:r>
              <a:rPr lang="cs-CZ" sz="2000" b="1" dirty="0"/>
              <a:t>Revitalizace, obnova a kompletní rekonstrukce celých lokalit</a:t>
            </a:r>
            <a:endParaRPr lang="cs-CZ" sz="1754" b="1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754" dirty="0"/>
          </a:p>
        </p:txBody>
      </p:sp>
      <p:sp>
        <p:nvSpPr>
          <p:cNvPr id="13" name="Nadpis 5">
            <a:extLst>
              <a:ext uri="{FF2B5EF4-FFF2-40B4-BE49-F238E27FC236}">
                <a16:creationId xmlns:a16="http://schemas.microsoft.com/office/drawing/2014/main" id="{E3D7247A-B62D-4EE6-B024-D1CD31A5219B}"/>
              </a:ext>
            </a:extLst>
          </p:cNvPr>
          <p:cNvSpPr txBox="1">
            <a:spLocks/>
          </p:cNvSpPr>
          <p:nvPr/>
        </p:nvSpPr>
        <p:spPr>
          <a:xfrm>
            <a:off x="1576731" y="1591920"/>
            <a:ext cx="8608720" cy="976402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>
            <a:lvl1pPr algn="l" defTabSz="1008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09FDA"/>
                </a:solidFill>
                <a:ea typeface="+mn-ea"/>
                <a:cs typeface="+mn-cs"/>
              </a:rPr>
              <a:t>Ostrava-Michálkovice, Boháčova, Štěpničkova</a:t>
            </a:r>
            <a:br>
              <a:rPr lang="cs-CZ" sz="2000" dirty="0">
                <a:solidFill>
                  <a:srgbClr val="009FDA"/>
                </a:solidFill>
                <a:ea typeface="+mn-ea"/>
                <a:cs typeface="+mn-cs"/>
              </a:rPr>
            </a:br>
            <a:r>
              <a:rPr lang="cs-CZ" sz="2000" dirty="0">
                <a:solidFill>
                  <a:srgbClr val="009FDA"/>
                </a:solidFill>
                <a:ea typeface="+mn-ea"/>
                <a:cs typeface="+mn-cs"/>
              </a:rPr>
              <a:t>plynofikace a revitalizace domů</a:t>
            </a:r>
          </a:p>
        </p:txBody>
      </p:sp>
      <p:pic>
        <p:nvPicPr>
          <p:cNvPr id="14" name="Zástupný symbol pro obsah 1">
            <a:extLst>
              <a:ext uri="{FF2B5EF4-FFF2-40B4-BE49-F238E27FC236}">
                <a16:creationId xmlns:a16="http://schemas.microsoft.com/office/drawing/2014/main" id="{050B21C7-E7B7-42E1-8790-F04375BDE7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/>
          <a:stretch/>
        </p:blipFill>
        <p:spPr>
          <a:xfrm>
            <a:off x="1009992" y="4964729"/>
            <a:ext cx="2447075" cy="1732537"/>
          </a:xfrm>
          <a:prstGeom prst="rect">
            <a:avLst/>
          </a:prstGeom>
          <a:ln w="3175">
            <a:solidFill>
              <a:srgbClr val="009FE4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DAC04D46-F42F-40F1-A145-1109185F5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136" y="4938423"/>
            <a:ext cx="2723023" cy="2041214"/>
          </a:xfrm>
          <a:prstGeom prst="rect">
            <a:avLst/>
          </a:prstGeom>
          <a:ln w="3175">
            <a:solidFill>
              <a:srgbClr val="009FE4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595A1262-ABE7-40AC-AB2B-1AB8797008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92" y="3019058"/>
            <a:ext cx="2420466" cy="1815349"/>
          </a:xfrm>
          <a:prstGeom prst="rect">
            <a:avLst/>
          </a:prstGeom>
          <a:ln w="3175">
            <a:solidFill>
              <a:srgbClr val="009FE4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85FBBCF9-B36A-499E-87FD-28D1718CC7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2"/>
          <a:stretch/>
        </p:blipFill>
        <p:spPr>
          <a:xfrm>
            <a:off x="3936779" y="4964727"/>
            <a:ext cx="2411644" cy="1732537"/>
          </a:xfrm>
          <a:prstGeom prst="rect">
            <a:avLst/>
          </a:prstGeom>
          <a:ln w="3175">
            <a:solidFill>
              <a:srgbClr val="009FE4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2011E42F-657F-4F38-A265-61858D8F6F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064" y="3019058"/>
            <a:ext cx="2420466" cy="1815349"/>
          </a:xfrm>
          <a:prstGeom prst="rect">
            <a:avLst/>
          </a:prstGeom>
          <a:ln w="3175">
            <a:solidFill>
              <a:srgbClr val="009FE4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3091957D-87FF-4D43-AFE4-21DD746109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135" y="2990886"/>
            <a:ext cx="2723024" cy="1815349"/>
          </a:xfrm>
          <a:prstGeom prst="rect">
            <a:avLst/>
          </a:prstGeom>
          <a:ln w="3175">
            <a:solidFill>
              <a:srgbClr val="009FE4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7875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83CCD2C-2D3E-4CB7-A47A-740F65D0F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5300" y="1375854"/>
            <a:ext cx="6336616" cy="1388611"/>
          </a:xfrm>
        </p:spPr>
        <p:txBody>
          <a:bodyPr>
            <a:normAutofit/>
          </a:bodyPr>
          <a:lstStyle/>
          <a:p>
            <a:pPr marL="536575" indent="-17780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endParaRPr lang="cs-CZ" sz="1400" dirty="0"/>
          </a:p>
          <a:p>
            <a:pPr marL="365125" indent="-2730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b="1" dirty="0">
              <a:solidFill>
                <a:srgbClr val="009FDA"/>
              </a:solidFill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marL="436563" lvl="0" indent="-34290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  <a:tabLst>
                <a:tab pos="271463" algn="l"/>
              </a:tabLst>
            </a:pPr>
            <a:endParaRPr lang="cs-CZ" sz="160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76D7C57-2F92-4F5B-B8A8-13F1CD9987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008126"/>
            <a:r>
              <a:rPr lang="en-US" dirty="0"/>
              <a:t>SOURCE: Company data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7B6BCA1-DEB0-442A-B4BF-24226BBB89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08126"/>
            <a:fld id="{14DDE8B8-B3D2-4226-A14D-077A4D7C131E}" type="slidenum">
              <a:rPr lang="en-US" smtClean="0"/>
              <a:pPr defTabSz="1008126"/>
              <a:t>13</a:t>
            </a:fld>
            <a:endParaRPr lang="en-US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A83CCD2C-2D3E-4CB7-A47A-740F65D0FE3D}"/>
              </a:ext>
            </a:extLst>
          </p:cNvPr>
          <p:cNvSpPr txBox="1">
            <a:spLocks/>
          </p:cNvSpPr>
          <p:nvPr/>
        </p:nvSpPr>
        <p:spPr>
          <a:xfrm>
            <a:off x="755301" y="4428187"/>
            <a:ext cx="9180002" cy="13172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008126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1008126" rtl="0" eaLnBrk="1" latinLnBrk="0" hangingPunct="1">
              <a:lnSpc>
                <a:spcPct val="90000"/>
              </a:lnSpc>
              <a:spcBef>
                <a:spcPts val="0"/>
              </a:spcBef>
              <a:buFont typeface="Wingdings 2" panose="05020102010507070707" pitchFamily="18" charset="2"/>
              <a:buChar char="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1008126" rtl="0" eaLnBrk="1" latinLnBrk="0" hangingPunct="1">
              <a:lnSpc>
                <a:spcPct val="90000"/>
              </a:lnSpc>
              <a:spcBef>
                <a:spcPts val="0"/>
              </a:spcBef>
              <a:buFont typeface="Wingdings 2" panose="05020102010507070707" pitchFamily="18" charset="2"/>
              <a:buChar char="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1008126" rtl="0" eaLnBrk="1" latinLnBrk="0" hangingPunct="1">
              <a:lnSpc>
                <a:spcPct val="90000"/>
              </a:lnSpc>
              <a:spcBef>
                <a:spcPts val="0"/>
              </a:spcBef>
              <a:buFont typeface="Wingdings 2" panose="05020102010507070707" pitchFamily="18" charset="2"/>
              <a:buChar char="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1008126" rtl="0" eaLnBrk="1" latinLnBrk="0" hangingPunct="1">
              <a:lnSpc>
                <a:spcPct val="90000"/>
              </a:lnSpc>
              <a:spcBef>
                <a:spcPts val="0"/>
              </a:spcBef>
              <a:buFont typeface="Wingdings 2" panose="05020102010507070707" pitchFamily="18" charset="2"/>
              <a:buChar char="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2347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6410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80473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4536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indent="-171450" algn="just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cs-CZ" sz="1600" dirty="0"/>
              <a:t>Spolupracujeme se </a:t>
            </a:r>
            <a:r>
              <a:rPr lang="cs-CZ" sz="1600" b="1" dirty="0"/>
              <a:t>Sdružením nájemníků České republiky </a:t>
            </a:r>
            <a:r>
              <a:rPr lang="cs-CZ" sz="1600" dirty="0"/>
              <a:t>(SON), </a:t>
            </a:r>
            <a:r>
              <a:rPr lang="cs-CZ" sz="1600" b="1" dirty="0"/>
              <a:t>s jednotlivými zaměstnavateli</a:t>
            </a:r>
            <a:r>
              <a:rPr lang="cs-CZ" sz="1600" dirty="0"/>
              <a:t> v kraji a s přibližně dvacítkou </a:t>
            </a:r>
            <a:r>
              <a:rPr lang="cs-CZ" sz="1600" b="1" dirty="0"/>
              <a:t>nestátních neziskových organizací</a:t>
            </a:r>
            <a:r>
              <a:rPr lang="cs-CZ" sz="1600" dirty="0"/>
              <a:t>, kterým jsou pronajímány byty pro sociálně potřebné s cílem začlenit je zpět do společnosti</a:t>
            </a:r>
          </a:p>
          <a:p>
            <a:pPr marL="365125" indent="-2730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b="1" dirty="0">
              <a:solidFill>
                <a:srgbClr val="009FDA"/>
              </a:solidFill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marL="436563" indent="-34290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  <a:tabLst>
                <a:tab pos="271463" algn="l"/>
              </a:tabLst>
            </a:pPr>
            <a:endParaRPr lang="cs-CZ" sz="1600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A83CCD2C-2D3E-4CB7-A47A-740F65D0FE3D}"/>
              </a:ext>
            </a:extLst>
          </p:cNvPr>
          <p:cNvSpPr txBox="1">
            <a:spLocks/>
          </p:cNvSpPr>
          <p:nvPr/>
        </p:nvSpPr>
        <p:spPr>
          <a:xfrm>
            <a:off x="755300" y="1247884"/>
            <a:ext cx="9037286" cy="142476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1008126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1008126" rtl="0" eaLnBrk="1" latinLnBrk="0" hangingPunct="1">
              <a:lnSpc>
                <a:spcPct val="90000"/>
              </a:lnSpc>
              <a:spcBef>
                <a:spcPts val="0"/>
              </a:spcBef>
              <a:buFont typeface="Wingdings 2" panose="05020102010507070707" pitchFamily="18" charset="2"/>
              <a:buChar char="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1008126" rtl="0" eaLnBrk="1" latinLnBrk="0" hangingPunct="1">
              <a:lnSpc>
                <a:spcPct val="90000"/>
              </a:lnSpc>
              <a:spcBef>
                <a:spcPts val="0"/>
              </a:spcBef>
              <a:buFont typeface="Wingdings 2" panose="05020102010507070707" pitchFamily="18" charset="2"/>
              <a:buChar char="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1008126" rtl="0" eaLnBrk="1" latinLnBrk="0" hangingPunct="1">
              <a:lnSpc>
                <a:spcPct val="90000"/>
              </a:lnSpc>
              <a:spcBef>
                <a:spcPts val="0"/>
              </a:spcBef>
              <a:buFont typeface="Wingdings 2" panose="05020102010507070707" pitchFamily="18" charset="2"/>
              <a:buChar char="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1008126" rtl="0" eaLnBrk="1" latinLnBrk="0" hangingPunct="1">
              <a:lnSpc>
                <a:spcPct val="90000"/>
              </a:lnSpc>
              <a:spcBef>
                <a:spcPts val="0"/>
              </a:spcBef>
              <a:buFont typeface="Wingdings 2" panose="05020102010507070707" pitchFamily="18" charset="2"/>
              <a:buChar char="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2347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6410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80473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4536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6575" indent="-17780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endParaRPr lang="cs-CZ" sz="1700" dirty="0"/>
          </a:p>
          <a:p>
            <a:pPr marL="263525" indent="-171450" algn="just"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cs-CZ" sz="1700" b="1" dirty="0"/>
              <a:t>Podporujeme sportovní, kulturní a jiné akce v regionu </a:t>
            </a:r>
            <a:r>
              <a:rPr lang="cs-CZ" sz="1700" dirty="0"/>
              <a:t>(velký úklid lesů v Beskydech „Poděkuj horám“, olympijský park, sportovní kluby napříč odvětvími aj.)</a:t>
            </a:r>
          </a:p>
          <a:p>
            <a:pPr marL="365125" indent="-2730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b="1" dirty="0">
              <a:solidFill>
                <a:srgbClr val="009FDA"/>
              </a:solidFill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marL="436563" indent="-34290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  <a:tabLst>
                <a:tab pos="271463" algn="l"/>
              </a:tabLst>
            </a:pPr>
            <a:endParaRPr lang="cs-CZ" sz="1600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300" y="2541946"/>
            <a:ext cx="2176604" cy="1440000"/>
          </a:xfrm>
          <a:prstGeom prst="rect">
            <a:avLst/>
          </a:prstGeom>
          <a:ln w="3175">
            <a:solidFill>
              <a:srgbClr val="009FE4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ovéPole 9"/>
          <p:cNvSpPr txBox="1"/>
          <p:nvPr/>
        </p:nvSpPr>
        <p:spPr>
          <a:xfrm>
            <a:off x="755300" y="3998151"/>
            <a:ext cx="1711453" cy="218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800" dirty="0"/>
              <a:t>* Poděkuj horám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689" y="2541946"/>
            <a:ext cx="3298678" cy="1440000"/>
          </a:xfrm>
          <a:prstGeom prst="rect">
            <a:avLst/>
          </a:prstGeom>
          <a:ln w="3175">
            <a:solidFill>
              <a:srgbClr val="009FE4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ovéPole 11"/>
          <p:cNvSpPr txBox="1"/>
          <p:nvPr/>
        </p:nvSpPr>
        <p:spPr>
          <a:xfrm>
            <a:off x="3496575" y="4002100"/>
            <a:ext cx="1711453" cy="218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800" dirty="0"/>
              <a:t>*Colours of Ostrava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4153" y="2517758"/>
            <a:ext cx="2449910" cy="1440000"/>
          </a:xfrm>
          <a:prstGeom prst="rect">
            <a:avLst/>
          </a:prstGeom>
          <a:ln w="3175">
            <a:solidFill>
              <a:srgbClr val="009FE4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ovéPole 13"/>
          <p:cNvSpPr txBox="1"/>
          <p:nvPr/>
        </p:nvSpPr>
        <p:spPr>
          <a:xfrm>
            <a:off x="7484153" y="3981946"/>
            <a:ext cx="1711453" cy="218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800" dirty="0"/>
              <a:t>*AZ Havířov</a:t>
            </a:r>
          </a:p>
        </p:txBody>
      </p:sp>
      <p:pic>
        <p:nvPicPr>
          <p:cNvPr id="27" name="Obrázek 26"/>
          <p:cNvPicPr>
            <a:picLocks noChangeAspect="1"/>
          </p:cNvPicPr>
          <p:nvPr/>
        </p:nvPicPr>
        <p:blipFill rotWithShape="1">
          <a:blip r:embed="rId5"/>
          <a:srcRect t="11637"/>
          <a:stretch/>
        </p:blipFill>
        <p:spPr>
          <a:xfrm>
            <a:off x="755300" y="5534832"/>
            <a:ext cx="1135940" cy="576000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2683" y="5517639"/>
            <a:ext cx="1434413" cy="641224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5539" y="5534832"/>
            <a:ext cx="1314946" cy="576000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1927" y="5539344"/>
            <a:ext cx="1054958" cy="576000"/>
          </a:xfrm>
          <a:prstGeom prst="rect">
            <a:avLst/>
          </a:prstGeom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9314" y="5536442"/>
            <a:ext cx="1815494" cy="576000"/>
          </a:xfrm>
          <a:prstGeom prst="rect">
            <a:avLst/>
          </a:prstGeom>
        </p:spPr>
      </p:pic>
      <p:pic>
        <p:nvPicPr>
          <p:cNvPr id="32" name="Obrázek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5300" y="6288470"/>
            <a:ext cx="584185" cy="576000"/>
          </a:xfrm>
          <a:prstGeom prst="rect">
            <a:avLst/>
          </a:prstGeom>
        </p:spPr>
      </p:pic>
      <p:pic>
        <p:nvPicPr>
          <p:cNvPr id="33" name="Obrázek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163" y="6288470"/>
            <a:ext cx="535385" cy="576000"/>
          </a:xfrm>
          <a:prstGeom prst="rect">
            <a:avLst/>
          </a:prstGeom>
        </p:spPr>
      </p:pic>
      <p:pic>
        <p:nvPicPr>
          <p:cNvPr id="34" name="Obrázek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71093" y="6270112"/>
            <a:ext cx="591319" cy="576000"/>
          </a:xfrm>
          <a:prstGeom prst="rect">
            <a:avLst/>
          </a:prstGeom>
        </p:spPr>
      </p:pic>
      <p:pic>
        <p:nvPicPr>
          <p:cNvPr id="35" name="Obrázek 3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11082" y="5519330"/>
            <a:ext cx="445808" cy="576000"/>
          </a:xfrm>
          <a:prstGeom prst="rect">
            <a:avLst/>
          </a:prstGeom>
        </p:spPr>
      </p:pic>
      <p:pic>
        <p:nvPicPr>
          <p:cNvPr id="36" name="Obrázek 35"/>
          <p:cNvPicPr>
            <a:picLocks noChangeAspect="1"/>
          </p:cNvPicPr>
          <p:nvPr/>
        </p:nvPicPr>
        <p:blipFill rotWithShape="1">
          <a:blip r:embed="rId14"/>
          <a:srcRect b="20017"/>
          <a:stretch/>
        </p:blipFill>
        <p:spPr>
          <a:xfrm>
            <a:off x="2980669" y="6291055"/>
            <a:ext cx="2047677" cy="576000"/>
          </a:xfrm>
          <a:prstGeom prst="rect">
            <a:avLst/>
          </a:prstGeom>
        </p:spPr>
      </p:pic>
      <p:pic>
        <p:nvPicPr>
          <p:cNvPr id="37" name="Obrázek 3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9666" y="6302954"/>
            <a:ext cx="1567059" cy="576000"/>
          </a:xfrm>
          <a:prstGeom prst="rect">
            <a:avLst/>
          </a:prstGeom>
        </p:spPr>
      </p:pic>
      <p:pic>
        <p:nvPicPr>
          <p:cNvPr id="38" name="Obrázek 37"/>
          <p:cNvPicPr>
            <a:picLocks noChangeAspect="1"/>
          </p:cNvPicPr>
          <p:nvPr/>
        </p:nvPicPr>
        <p:blipFill rotWithShape="1">
          <a:blip r:embed="rId16"/>
          <a:srcRect l="6267" r="-2105"/>
          <a:stretch/>
        </p:blipFill>
        <p:spPr>
          <a:xfrm>
            <a:off x="6918045" y="6291088"/>
            <a:ext cx="914070" cy="682851"/>
          </a:xfrm>
          <a:prstGeom prst="rect">
            <a:avLst/>
          </a:prstGeom>
        </p:spPr>
      </p:pic>
      <p:pic>
        <p:nvPicPr>
          <p:cNvPr id="39" name="Obrázek 3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93435" y="6344514"/>
            <a:ext cx="1680396" cy="576000"/>
          </a:xfrm>
          <a:prstGeom prst="rect">
            <a:avLst/>
          </a:prstGeom>
        </p:spPr>
      </p:pic>
      <p:pic>
        <p:nvPicPr>
          <p:cNvPr id="40" name="Obrázek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87237" y="5550251"/>
            <a:ext cx="736171" cy="576000"/>
          </a:xfrm>
          <a:prstGeom prst="rect">
            <a:avLst/>
          </a:prstGeom>
        </p:spPr>
      </p:pic>
      <p:pic>
        <p:nvPicPr>
          <p:cNvPr id="41" name="Obrázek 4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85210" y="5504939"/>
            <a:ext cx="568944" cy="576000"/>
          </a:xfrm>
          <a:prstGeom prst="rect">
            <a:avLst/>
          </a:prstGeom>
        </p:spPr>
      </p:pic>
      <p:sp>
        <p:nvSpPr>
          <p:cNvPr id="42" name="Nadpis 1">
            <a:extLst>
              <a:ext uri="{FF2B5EF4-FFF2-40B4-BE49-F238E27FC236}">
                <a16:creationId xmlns:a16="http://schemas.microsoft.com/office/drawing/2014/main" id="{64A7E662-79F3-49BB-963C-034F3D389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-4640"/>
            <a:ext cx="9180001" cy="972000"/>
          </a:xfrm>
        </p:spPr>
        <p:txBody>
          <a:bodyPr>
            <a:normAutofit/>
          </a:bodyPr>
          <a:lstStyle/>
          <a:p>
            <a:r>
              <a:rPr lang="pl-PL" dirty="0"/>
              <a:t>Jak na tyto trendy reaguje RESIDOMO</a:t>
            </a:r>
          </a:p>
        </p:txBody>
      </p:sp>
    </p:spTree>
    <p:extLst>
      <p:ext uri="{BB962C8B-B14F-4D97-AF65-F5344CB8AC3E}">
        <p14:creationId xmlns:p14="http://schemas.microsoft.com/office/powerpoint/2010/main" val="400728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Zástupný symbol pro obsah 45">
            <a:extLst>
              <a:ext uri="{FF2B5EF4-FFF2-40B4-BE49-F238E27FC236}">
                <a16:creationId xmlns:a16="http://schemas.microsoft.com/office/drawing/2014/main" id="{17507DB7-10B2-426F-93BA-5CDCF3F2A8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268288" indent="-174625" algn="just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1463" algn="l"/>
              </a:tabLst>
            </a:pPr>
            <a:r>
              <a:rPr lang="cs-CZ" sz="1600" dirty="0"/>
              <a:t>Vybrané závady v domě jsou opravovány ve zrychleném režimu do </a:t>
            </a:r>
            <a:r>
              <a:rPr lang="cs-CZ" sz="1600" b="1" dirty="0"/>
              <a:t>dvou pracovních dnů od nahlášení</a:t>
            </a:r>
            <a:r>
              <a:rPr lang="cs-CZ" sz="1600" dirty="0"/>
              <a:t>. </a:t>
            </a:r>
          </a:p>
          <a:p>
            <a:pPr marL="268288" indent="-174625" algn="just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1463" algn="l"/>
              </a:tabLst>
            </a:pPr>
            <a:r>
              <a:rPr lang="cs-CZ" sz="1600" dirty="0"/>
              <a:t>Za rok 2018 evidujeme přes </a:t>
            </a:r>
            <a:r>
              <a:rPr lang="cs-CZ" sz="1600" b="1" dirty="0"/>
              <a:t>8 000 oprav.</a:t>
            </a:r>
          </a:p>
        </p:txBody>
      </p:sp>
      <p:sp>
        <p:nvSpPr>
          <p:cNvPr id="47" name="Zástupný symbol pro obsah 46">
            <a:extLst>
              <a:ext uri="{FF2B5EF4-FFF2-40B4-BE49-F238E27FC236}">
                <a16:creationId xmlns:a16="http://schemas.microsoft.com/office/drawing/2014/main" id="{3B3732B9-052B-4D6A-9F86-60B48D6DA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000" y="1728000"/>
            <a:ext cx="4392000" cy="2268000"/>
          </a:xfrm>
        </p:spPr>
        <p:txBody>
          <a:bodyPr/>
          <a:lstStyle/>
          <a:p>
            <a:pPr marL="268288" indent="-174625" algn="just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1463" algn="l"/>
              </a:tabLst>
            </a:pPr>
            <a:r>
              <a:rPr lang="cs-CZ" sz="1600" b="1" dirty="0"/>
              <a:t>Databáze prověřených řemeslníků </a:t>
            </a:r>
            <a:r>
              <a:rPr lang="cs-CZ" sz="1600" dirty="0"/>
              <a:t>pro nájemníky k zajištění drobných oprav v jejich bytě (na jejich náklady). </a:t>
            </a:r>
          </a:p>
          <a:p>
            <a:pPr marL="268288" indent="-174625" algn="just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1463" algn="l"/>
              </a:tabLst>
            </a:pPr>
            <a:r>
              <a:rPr lang="cs-CZ" sz="1600" dirty="0"/>
              <a:t>Doporučeno již ve více než </a:t>
            </a:r>
            <a:r>
              <a:rPr lang="cs-CZ" sz="1600" b="1" dirty="0"/>
              <a:t>2 000 případech</a:t>
            </a:r>
            <a:r>
              <a:rPr lang="cs-CZ" sz="1600" dirty="0"/>
              <a:t>.</a:t>
            </a:r>
          </a:p>
          <a:p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3ACCDD-C1D6-4E5F-A044-60E738F2A4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SOURCE: Company</a:t>
            </a:r>
            <a:r>
              <a:rPr lang="cs-CZ" dirty="0"/>
              <a:t> </a:t>
            </a:r>
            <a:r>
              <a:rPr lang="en-US" dirty="0"/>
              <a:t>data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B9534F-7CF1-43A5-BA85-EB255B8AE6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DE8B8-B3D2-4226-A14D-077A4D7C131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E37F3BF9-44B4-4EB3-BF5B-11A3FA7F29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700" dirty="0">
                <a:solidFill>
                  <a:schemeClr val="tx1"/>
                </a:solidFill>
              </a:rPr>
              <a:t>Zavádíme nové služby a pomáháme nájemníkům  </a:t>
            </a:r>
          </a:p>
        </p:txBody>
      </p:sp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91D789FE-E1F6-412D-8F9E-329988A635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Servis 48</a:t>
            </a:r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2D7CA495-41B6-4372-B82A-6070209460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Hodinový manžel</a:t>
            </a:r>
          </a:p>
        </p:txBody>
      </p:sp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89352B12-B20D-4E5E-9799-818B9D03575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5650" y="3785497"/>
            <a:ext cx="4392000" cy="216000"/>
          </a:xfrm>
          <a:solidFill>
            <a:schemeClr val="accent1"/>
          </a:solidFill>
        </p:spPr>
        <p:txBody>
          <a:bodyPr/>
          <a:lstStyle/>
          <a:p>
            <a:r>
              <a:rPr lang="cs-CZ" dirty="0"/>
              <a:t>Domovníci</a:t>
            </a:r>
          </a:p>
        </p:txBody>
      </p:sp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37FF3C7F-814B-4B17-9BCF-9E7F06C530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000" y="3776825"/>
            <a:ext cx="4392000" cy="216000"/>
          </a:xfrm>
          <a:solidFill>
            <a:schemeClr val="accent1"/>
          </a:solidFill>
        </p:spPr>
        <p:txBody>
          <a:bodyPr/>
          <a:lstStyle/>
          <a:p>
            <a:r>
              <a:rPr lang="cs-CZ" dirty="0"/>
              <a:t>Bezpečnost</a:t>
            </a:r>
          </a:p>
        </p:txBody>
      </p:sp>
      <p:sp>
        <p:nvSpPr>
          <p:cNvPr id="48" name="Zástupný symbol pro obsah 47">
            <a:extLst>
              <a:ext uri="{FF2B5EF4-FFF2-40B4-BE49-F238E27FC236}">
                <a16:creationId xmlns:a16="http://schemas.microsoft.com/office/drawing/2014/main" id="{53EB2F64-0F94-45C4-8028-08E9EF8FB950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755650" y="4109497"/>
            <a:ext cx="4485653" cy="2773056"/>
          </a:xfrm>
        </p:spPr>
        <p:txBody>
          <a:bodyPr>
            <a:normAutofit/>
          </a:bodyPr>
          <a:lstStyle/>
          <a:p>
            <a:pPr marL="268288" indent="-174625" algn="just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1463" algn="l"/>
              </a:tabLst>
            </a:pPr>
            <a:r>
              <a:rPr lang="cs-CZ" sz="1600" b="1" dirty="0"/>
              <a:t>Více než 90% bytových domů </a:t>
            </a:r>
            <a:r>
              <a:rPr lang="cs-CZ" sz="1600" dirty="0"/>
              <a:t>v portfoliu má svého domovníka, který kontroluje stav domů a společných prostor a provádí drobné opravy.</a:t>
            </a:r>
          </a:p>
          <a:p>
            <a:pPr marL="268288" indent="-174625" algn="just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1463" algn="l"/>
              </a:tabLst>
            </a:pPr>
            <a:r>
              <a:rPr lang="cs-CZ" sz="1600" dirty="0"/>
              <a:t>V současné době příprava </a:t>
            </a:r>
            <a:r>
              <a:rPr lang="cs-CZ" sz="1600" b="1" dirty="0"/>
              <a:t>změny konceptu </a:t>
            </a:r>
            <a:r>
              <a:rPr lang="cs-CZ" sz="1600" dirty="0"/>
              <a:t>celé služby (nad rámec běžných činností bude zajišťovat poradenství pro nájemce, zprostředkování kontaktů a další činnosti)</a:t>
            </a:r>
          </a:p>
        </p:txBody>
      </p:sp>
      <p:sp>
        <p:nvSpPr>
          <p:cNvPr id="49" name="Zástupný symbol pro obsah 48">
            <a:extLst>
              <a:ext uri="{FF2B5EF4-FFF2-40B4-BE49-F238E27FC236}">
                <a16:creationId xmlns:a16="http://schemas.microsoft.com/office/drawing/2014/main" id="{0C9C5B2D-C38E-400C-8E2E-6BE6FB5802F4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5508000" y="4136088"/>
            <a:ext cx="4361645" cy="1507959"/>
          </a:xfrm>
        </p:spPr>
        <p:txBody>
          <a:bodyPr>
            <a:normAutofit/>
          </a:bodyPr>
          <a:lstStyle/>
          <a:p>
            <a:pPr marL="358775" indent="-265113" algn="just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1463" algn="l"/>
              </a:tabLst>
            </a:pPr>
            <a:r>
              <a:rPr lang="cs-CZ" sz="1600" dirty="0"/>
              <a:t>V domech nad 60 bytů jsou nainstalovány </a:t>
            </a:r>
            <a:r>
              <a:rPr lang="cs-CZ" sz="1600" b="1" dirty="0"/>
              <a:t>kamerové systémy. </a:t>
            </a:r>
          </a:p>
          <a:p>
            <a:pPr marL="358775" indent="-265113" algn="just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1463" algn="l"/>
              </a:tabLst>
            </a:pPr>
            <a:r>
              <a:rPr lang="cs-CZ" sz="1600" dirty="0"/>
              <a:t>Ve spolupráci s policií </a:t>
            </a:r>
            <a:r>
              <a:rPr lang="cs-CZ" sz="1600" b="1" dirty="0"/>
              <a:t>monitorují i problémové lokality</a:t>
            </a:r>
            <a:endParaRPr lang="cs-CZ" sz="16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cs-CZ" dirty="0"/>
              <a:t>Servis 48</a:t>
            </a:r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14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cs-CZ" dirty="0"/>
              <a:t>Hodinový manžel</a:t>
            </a: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650" y="5308311"/>
            <a:ext cx="1685271" cy="1699862"/>
          </a:xfrm>
          <a:prstGeom prst="rect">
            <a:avLst/>
          </a:prstGeom>
        </p:spPr>
      </p:pic>
      <p:sp>
        <p:nvSpPr>
          <p:cNvPr id="19" name="Nadpis 1">
            <a:extLst>
              <a:ext uri="{FF2B5EF4-FFF2-40B4-BE49-F238E27FC236}">
                <a16:creationId xmlns:a16="http://schemas.microsoft.com/office/drawing/2014/main" id="{DDD1E4EB-2A09-4115-B71C-E53A66FC6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-4640"/>
            <a:ext cx="9180001" cy="972000"/>
          </a:xfrm>
        </p:spPr>
        <p:txBody>
          <a:bodyPr>
            <a:normAutofit/>
          </a:bodyPr>
          <a:lstStyle/>
          <a:p>
            <a:r>
              <a:rPr lang="pl-PL" dirty="0"/>
              <a:t>Jak na tyto trendy reaguje RESIDOMO</a:t>
            </a:r>
          </a:p>
        </p:txBody>
      </p:sp>
    </p:spTree>
    <p:extLst>
      <p:ext uri="{BB962C8B-B14F-4D97-AF65-F5344CB8AC3E}">
        <p14:creationId xmlns:p14="http://schemas.microsoft.com/office/powerpoint/2010/main" val="4115224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3ACCDD-C1D6-4E5F-A044-60E738F2A4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SOURCE: Company</a:t>
            </a:r>
            <a:r>
              <a:rPr lang="cs-CZ" dirty="0"/>
              <a:t> </a:t>
            </a:r>
            <a:r>
              <a:rPr lang="en-US" dirty="0"/>
              <a:t>data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B9534F-7CF1-43A5-BA85-EB255B8AE6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DE8B8-B3D2-4226-A14D-077A4D7C131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4" name="Zástupný symbol pro text 7">
            <a:extLst>
              <a:ext uri="{FF2B5EF4-FFF2-40B4-BE49-F238E27FC236}">
                <a16:creationId xmlns:a16="http://schemas.microsoft.com/office/drawing/2014/main" id="{91D789FE-E1F6-412D-8F9E-329988A635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5650" y="1548000"/>
            <a:ext cx="4392000" cy="216000"/>
          </a:xfrm>
          <a:solidFill>
            <a:schemeClr val="accent1"/>
          </a:solidFill>
        </p:spPr>
        <p:txBody>
          <a:bodyPr/>
          <a:lstStyle/>
          <a:p>
            <a:r>
              <a:rPr lang="cs-CZ" dirty="0"/>
              <a:t>PODA</a:t>
            </a:r>
          </a:p>
        </p:txBody>
      </p:sp>
      <p:sp>
        <p:nvSpPr>
          <p:cNvPr id="15" name="Zástupný symbol pro text 8">
            <a:extLst>
              <a:ext uri="{FF2B5EF4-FFF2-40B4-BE49-F238E27FC236}">
                <a16:creationId xmlns:a16="http://schemas.microsoft.com/office/drawing/2014/main" id="{2D7CA495-41B6-4372-B82A-6070209460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44000" y="1548000"/>
            <a:ext cx="4392000" cy="216000"/>
          </a:xfrm>
          <a:solidFill>
            <a:schemeClr val="accent1"/>
          </a:solidFill>
        </p:spPr>
        <p:txBody>
          <a:bodyPr/>
          <a:lstStyle/>
          <a:p>
            <a:r>
              <a:rPr lang="cs-CZ" dirty="0"/>
              <a:t>Rodina RESIDOMO</a:t>
            </a:r>
          </a:p>
        </p:txBody>
      </p:sp>
      <p:sp>
        <p:nvSpPr>
          <p:cNvPr id="16" name="Zástupný symbol pro obsah 45">
            <a:extLst>
              <a:ext uri="{FF2B5EF4-FFF2-40B4-BE49-F238E27FC236}">
                <a16:creationId xmlns:a16="http://schemas.microsoft.com/office/drawing/2014/main" id="{17507DB7-10B2-426F-93BA-5CDCF3F2A852}"/>
              </a:ext>
            </a:extLst>
          </p:cNvPr>
          <p:cNvSpPr txBox="1">
            <a:spLocks/>
          </p:cNvSpPr>
          <p:nvPr/>
        </p:nvSpPr>
        <p:spPr>
          <a:xfrm>
            <a:off x="708807" y="1855540"/>
            <a:ext cx="4392000" cy="710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68288" marR="0" lvl="0" indent="-174625" algn="just" defTabSz="1008126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>
                <a:tab pos="271463" algn="l"/>
              </a:tabLst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Zajištění provozu digitálního televizního vysílání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pro téměř 34 tisíc bytů.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5544000" y="1813776"/>
            <a:ext cx="437725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 algn="just" defTabSz="1008126">
              <a:lnSpc>
                <a:spcPct val="120000"/>
              </a:lnSpc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1463" algn="l"/>
              </a:tabLst>
            </a:pPr>
            <a:r>
              <a:rPr lang="cs-CZ" sz="1600" b="1" dirty="0"/>
              <a:t>Program plný benefitů (slevy, dárky) </a:t>
            </a:r>
            <a:r>
              <a:rPr lang="cs-CZ" sz="1600" dirty="0"/>
              <a:t>pro nájemníky bytů RESIDOMO </a:t>
            </a:r>
          </a:p>
        </p:txBody>
      </p:sp>
      <p:sp>
        <p:nvSpPr>
          <p:cNvPr id="18" name="Zástupný symbol pro text 9">
            <a:extLst>
              <a:ext uri="{FF2B5EF4-FFF2-40B4-BE49-F238E27FC236}">
                <a16:creationId xmlns:a16="http://schemas.microsoft.com/office/drawing/2014/main" id="{89352B12-B20D-4E5E-9799-818B9D03575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8807" y="4811561"/>
            <a:ext cx="4392000" cy="216000"/>
          </a:xfrm>
          <a:solidFill>
            <a:schemeClr val="accent1"/>
          </a:solidFill>
        </p:spPr>
        <p:txBody>
          <a:bodyPr/>
          <a:lstStyle/>
          <a:p>
            <a:r>
              <a:rPr lang="cs-CZ" dirty="0"/>
              <a:t>Úklid společných prostor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708807" y="5154798"/>
            <a:ext cx="439200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 algn="just" defTabSz="1008126">
              <a:lnSpc>
                <a:spcPct val="120000"/>
              </a:lnSpc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179388" algn="l"/>
              </a:tabLst>
            </a:pPr>
            <a:r>
              <a:rPr lang="cs-CZ" sz="1600" dirty="0"/>
              <a:t>Služba je zajišťována téměř </a:t>
            </a:r>
            <a:r>
              <a:rPr lang="cs-CZ" sz="1600" b="1" dirty="0"/>
              <a:t>v 1 800 domech</a:t>
            </a:r>
            <a:r>
              <a:rPr lang="cs-CZ" sz="1600" dirty="0"/>
              <a:t> pro nájemníky více než </a:t>
            </a:r>
            <a:r>
              <a:rPr lang="cs-CZ" sz="1600" b="1" dirty="0"/>
              <a:t>24 tisíc bytů.</a:t>
            </a:r>
          </a:p>
        </p:txBody>
      </p:sp>
      <p:sp>
        <p:nvSpPr>
          <p:cNvPr id="20" name="Zástupný symbol pro text 10">
            <a:extLst>
              <a:ext uri="{FF2B5EF4-FFF2-40B4-BE49-F238E27FC236}">
                <a16:creationId xmlns:a16="http://schemas.microsoft.com/office/drawing/2014/main" id="{37FF3C7F-814B-4B17-9BCF-9E7F06C530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61157" y="4811561"/>
            <a:ext cx="4392000" cy="216000"/>
          </a:xfrm>
          <a:solidFill>
            <a:schemeClr val="accent1"/>
          </a:solidFill>
        </p:spPr>
        <p:txBody>
          <a:bodyPr/>
          <a:lstStyle/>
          <a:p>
            <a:r>
              <a:rPr lang="cs-CZ" dirty="0"/>
              <a:t>Alimenty dětem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5445927" y="5148835"/>
            <a:ext cx="442848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 algn="just" defTabSz="1008126">
              <a:lnSpc>
                <a:spcPct val="120000"/>
              </a:lnSpc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1463" algn="l"/>
              </a:tabLst>
            </a:pPr>
            <a:r>
              <a:rPr lang="cs-CZ" sz="1600" b="1" dirty="0"/>
              <a:t>Zprostředkování vymáhání alimentů </a:t>
            </a:r>
            <a:r>
              <a:rPr lang="cs-CZ" sz="1600" dirty="0"/>
              <a:t>zdarma a bez rizika. </a:t>
            </a:r>
            <a:r>
              <a:rPr lang="cs-CZ" sz="1600" b="1" dirty="0"/>
              <a:t>Pomoc rodičům </a:t>
            </a:r>
            <a:r>
              <a:rPr lang="cs-CZ" sz="1600" dirty="0"/>
              <a:t>bojovat za práva svá i svých dětí.</a:t>
            </a:r>
          </a:p>
        </p:txBody>
      </p:sp>
      <p:pic>
        <p:nvPicPr>
          <p:cNvPr id="30" name="Obrázek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454" y="2840152"/>
            <a:ext cx="3085092" cy="1620000"/>
          </a:xfrm>
          <a:prstGeom prst="rect">
            <a:avLst/>
          </a:prstGeom>
          <a:ln w="3175">
            <a:solidFill>
              <a:srgbClr val="009FE4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957" y="2840152"/>
            <a:ext cx="3315386" cy="1620000"/>
          </a:xfrm>
          <a:prstGeom prst="rect">
            <a:avLst/>
          </a:prstGeom>
          <a:ln w="3175">
            <a:solidFill>
              <a:srgbClr val="009FE4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Zástupný symbol pro text 6">
            <a:extLst>
              <a:ext uri="{FF2B5EF4-FFF2-40B4-BE49-F238E27FC236}">
                <a16:creationId xmlns:a16="http://schemas.microsoft.com/office/drawing/2014/main" id="{3FE5B51A-2143-497A-A8A2-68F48FC4D5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5650" y="1044000"/>
            <a:ext cx="9180513" cy="28800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700" dirty="0">
                <a:solidFill>
                  <a:schemeClr val="tx1"/>
                </a:solidFill>
              </a:rPr>
              <a:t>Zavádíme nové služby a pomáháme nájemníkům  </a:t>
            </a:r>
          </a:p>
        </p:txBody>
      </p:sp>
      <p:sp>
        <p:nvSpPr>
          <p:cNvPr id="23" name="Nadpis 1">
            <a:extLst>
              <a:ext uri="{FF2B5EF4-FFF2-40B4-BE49-F238E27FC236}">
                <a16:creationId xmlns:a16="http://schemas.microsoft.com/office/drawing/2014/main" id="{66FD4C57-6951-42D2-8F5A-43482FCCB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-4640"/>
            <a:ext cx="9180001" cy="972000"/>
          </a:xfrm>
        </p:spPr>
        <p:txBody>
          <a:bodyPr>
            <a:normAutofit/>
          </a:bodyPr>
          <a:lstStyle/>
          <a:p>
            <a:r>
              <a:rPr lang="pl-PL" dirty="0"/>
              <a:t>Jak na tyto trendy reaguje RESIDOMO</a:t>
            </a:r>
          </a:p>
        </p:txBody>
      </p:sp>
    </p:spTree>
    <p:extLst>
      <p:ext uri="{BB962C8B-B14F-4D97-AF65-F5344CB8AC3E}">
        <p14:creationId xmlns:p14="http://schemas.microsoft.com/office/powerpoint/2010/main" val="1300194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>
            <a:extLst>
              <a:ext uri="{FF2B5EF4-FFF2-40B4-BE49-F238E27FC236}">
                <a16:creationId xmlns:a16="http://schemas.microsoft.com/office/drawing/2014/main" id="{C5CC7E0B-9118-4DD2-99E8-49BE9640C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Speciální služby a projekty pro seniory</a:t>
            </a:r>
          </a:p>
        </p:txBody>
      </p:sp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A8B09046-6714-44B5-B79F-BC685E26D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5650" y="1727999"/>
            <a:ext cx="9047569" cy="4034848"/>
          </a:xfrm>
        </p:spPr>
        <p:txBody>
          <a:bodyPr>
            <a:normAutofit/>
          </a:bodyPr>
          <a:lstStyle/>
          <a:p>
            <a:pPr marL="268288" lvl="0" indent="-174625" algn="just">
              <a:lnSpc>
                <a:spcPct val="200000"/>
              </a:lnSpc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1463" algn="l"/>
              </a:tabLst>
            </a:pPr>
            <a:r>
              <a:rPr lang="cs-CZ" sz="1700" dirty="0"/>
              <a:t>Služba určena zejména </a:t>
            </a:r>
            <a:r>
              <a:rPr lang="cs-CZ" sz="1700" b="1" dirty="0"/>
              <a:t>seniorům a zdravotně postiženým nad 60 let </a:t>
            </a:r>
          </a:p>
          <a:p>
            <a:pPr marL="268288" lvl="0" indent="-174625" algn="just">
              <a:lnSpc>
                <a:spcPct val="200000"/>
              </a:lnSpc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1463" algn="l"/>
              </a:tabLst>
            </a:pPr>
            <a:r>
              <a:rPr lang="cs-CZ" sz="1700" b="1" dirty="0"/>
              <a:t>Pomáhá</a:t>
            </a:r>
            <a:r>
              <a:rPr lang="cs-CZ" sz="1700" dirty="0"/>
              <a:t> jim </a:t>
            </a:r>
            <a:r>
              <a:rPr lang="cs-CZ" sz="1700" b="1" dirty="0"/>
              <a:t>zůstat ve svých domovech </a:t>
            </a:r>
            <a:r>
              <a:rPr lang="cs-CZ" sz="1700" dirty="0"/>
              <a:t>i v případě, že se ocitnou ve velmi složité situaci.</a:t>
            </a:r>
          </a:p>
          <a:p>
            <a:pPr marL="268288" indent="-174625" algn="just">
              <a:lnSpc>
                <a:spcPct val="200000"/>
              </a:lnSpc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1463" algn="l"/>
              </a:tabLst>
            </a:pPr>
            <a:r>
              <a:rPr lang="cs-CZ" sz="1700" b="1" dirty="0"/>
              <a:t>Pomáhá se zajištěním zdravotních a kompenzačních pomůcek </a:t>
            </a:r>
            <a:r>
              <a:rPr lang="cs-CZ" sz="1700" dirty="0"/>
              <a:t>(instalace madel do koupelny a na wc), </a:t>
            </a:r>
            <a:r>
              <a:rPr lang="cs-CZ" sz="1700" b="1" dirty="0"/>
              <a:t>zvýšení bezpečnosti v bytě </a:t>
            </a:r>
            <a:r>
              <a:rPr lang="cs-CZ" sz="1700" dirty="0"/>
              <a:t>(instalace řetízků, demontáž prahů), </a:t>
            </a:r>
            <a:r>
              <a:rPr lang="cs-CZ" sz="1700" b="1" dirty="0"/>
              <a:t>zajištění asistenčních služeb </a:t>
            </a:r>
            <a:r>
              <a:rPr lang="cs-CZ" sz="1700" dirty="0"/>
              <a:t>(nákupy, dovážka obědů), </a:t>
            </a:r>
            <a:r>
              <a:rPr lang="cs-CZ" sz="1700" b="1" dirty="0"/>
              <a:t>spolupráce s úřady, lékaři a neziskovými organizacemi </a:t>
            </a:r>
            <a:r>
              <a:rPr lang="cs-CZ" sz="1700" dirty="0"/>
              <a:t>(zajištění vyšetření, soc. šetření aj.)</a:t>
            </a:r>
          </a:p>
          <a:p>
            <a:pPr marL="268288" indent="-174625" algn="just">
              <a:lnSpc>
                <a:spcPct val="200000"/>
              </a:lnSpc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1463" algn="l"/>
              </a:tabLst>
            </a:pPr>
            <a:r>
              <a:rPr lang="cs-CZ" sz="1700" dirty="0"/>
              <a:t>V roce 2018 </a:t>
            </a:r>
            <a:endParaRPr lang="cs-CZ" sz="1500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7999B0A-7A45-4B0F-90AF-34DC57D1B8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SOURCE: Company data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5EBBAA0-81C5-4953-B05F-95DAB65326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DE8B8-B3D2-4226-A14D-077A4D7C131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5" name="Zástupný symbol pro text 14">
            <a:extLst>
              <a:ext uri="{FF2B5EF4-FFF2-40B4-BE49-F238E27FC236}">
                <a16:creationId xmlns:a16="http://schemas.microsoft.com/office/drawing/2014/main" id="{CD64B528-CAB7-4805-BED2-3470F8F051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cs-CZ" dirty="0"/>
              <a:t>Senior Asistent</a:t>
            </a:r>
          </a:p>
        </p:txBody>
      </p:sp>
      <p:pic>
        <p:nvPicPr>
          <p:cNvPr id="25" name="Obrázek 2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9474" t="7770" r="34878" b="3845"/>
          <a:stretch/>
        </p:blipFill>
        <p:spPr>
          <a:xfrm>
            <a:off x="2178956" y="4865628"/>
            <a:ext cx="2127229" cy="206273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7" name="Picture 4" descr="VÃ½sledek obrÃ¡zku pro madl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9" b="15254"/>
          <a:stretch/>
        </p:blipFill>
        <p:spPr bwMode="auto">
          <a:xfrm>
            <a:off x="9124950" y="2827494"/>
            <a:ext cx="1400071" cy="60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960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>
            <a:extLst>
              <a:ext uri="{FF2B5EF4-FFF2-40B4-BE49-F238E27FC236}">
                <a16:creationId xmlns:a16="http://schemas.microsoft.com/office/drawing/2014/main" id="{C5CC7E0B-9118-4DD2-99E8-49BE9640C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Speciální služby a projekty pro seniory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7999B0A-7A45-4B0F-90AF-34DC57D1B8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SOURCE: Company data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5EBBAA0-81C5-4953-B05F-95DAB65326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DE8B8-B3D2-4226-A14D-077A4D7C131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5" name="Zástupný symbol pro text 14">
            <a:extLst>
              <a:ext uri="{FF2B5EF4-FFF2-40B4-BE49-F238E27FC236}">
                <a16:creationId xmlns:a16="http://schemas.microsoft.com/office/drawing/2014/main" id="{CD64B528-CAB7-4805-BED2-3470F8F051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cs-CZ" dirty="0"/>
              <a:t>RESIDOMO Fond bydlení</a:t>
            </a:r>
          </a:p>
        </p:txBody>
      </p:sp>
      <p:sp>
        <p:nvSpPr>
          <p:cNvPr id="17" name="Zástupný symbol pro obsah 16">
            <a:extLst>
              <a:ext uri="{FF2B5EF4-FFF2-40B4-BE49-F238E27FC236}">
                <a16:creationId xmlns:a16="http://schemas.microsoft.com/office/drawing/2014/main" id="{F0B81D6C-5BA5-4C1A-9F01-3FB5E50DE305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755649" y="1765316"/>
            <a:ext cx="4589349" cy="2268000"/>
          </a:xfrm>
        </p:spPr>
        <p:txBody>
          <a:bodyPr>
            <a:normAutofit/>
          </a:bodyPr>
          <a:lstStyle/>
          <a:p>
            <a:pPr marL="268288" indent="-174625" algn="just">
              <a:lnSpc>
                <a:spcPct val="200000"/>
              </a:lnSpc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1463" algn="l"/>
              </a:tabLst>
            </a:pPr>
            <a:r>
              <a:rPr lang="cs-CZ" sz="1600" dirty="0"/>
              <a:t>Vlastní sociální </a:t>
            </a:r>
            <a:r>
              <a:rPr lang="cs-CZ" sz="1600" b="1" dirty="0"/>
              <a:t>program</a:t>
            </a:r>
            <a:r>
              <a:rPr lang="cs-CZ" sz="1600" dirty="0"/>
              <a:t> určený osaměle žijícím </a:t>
            </a:r>
            <a:r>
              <a:rPr lang="cs-CZ" sz="1600" b="1" dirty="0"/>
              <a:t>seniorům</a:t>
            </a:r>
            <a:r>
              <a:rPr lang="cs-CZ" sz="1600" dirty="0"/>
              <a:t> nad 60 let. </a:t>
            </a:r>
          </a:p>
          <a:p>
            <a:pPr marL="268288" indent="-174625" algn="just">
              <a:lnSpc>
                <a:spcPct val="200000"/>
              </a:lnSpc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1463" algn="l"/>
              </a:tabLst>
            </a:pPr>
            <a:r>
              <a:rPr lang="cs-CZ" sz="1600" b="1" dirty="0"/>
              <a:t>Formou slevy </a:t>
            </a:r>
            <a:r>
              <a:rPr lang="cs-CZ" sz="1600" dirty="0"/>
              <a:t>z nájmu poskytován </a:t>
            </a:r>
            <a:r>
              <a:rPr lang="cs-CZ" sz="1600" b="1" dirty="0"/>
              <a:t>příspěvek</a:t>
            </a:r>
            <a:r>
              <a:rPr lang="cs-CZ" sz="1600" dirty="0"/>
              <a:t> ve výši </a:t>
            </a:r>
            <a:r>
              <a:rPr lang="cs-CZ" sz="1600" b="1" dirty="0"/>
              <a:t>až</a:t>
            </a:r>
            <a:r>
              <a:rPr lang="cs-CZ" sz="1600" dirty="0"/>
              <a:t> </a:t>
            </a:r>
            <a:r>
              <a:rPr lang="cs-CZ" sz="1600" b="1" dirty="0"/>
              <a:t>600 Kč měsíčně.</a:t>
            </a:r>
          </a:p>
        </p:txBody>
      </p:sp>
      <p:sp>
        <p:nvSpPr>
          <p:cNvPr id="11" name="Pětiúhelník 10"/>
          <p:cNvSpPr/>
          <p:nvPr/>
        </p:nvSpPr>
        <p:spPr>
          <a:xfrm flipH="1">
            <a:off x="6070861" y="2299264"/>
            <a:ext cx="3726071" cy="1310365"/>
          </a:xfrm>
          <a:prstGeom prst="homePlate">
            <a:avLst/>
          </a:prstGeom>
          <a:solidFill>
            <a:srgbClr val="BED600"/>
          </a:solidFill>
          <a:ln w="28575">
            <a:solidFill>
              <a:srgbClr val="009FDA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20000"/>
              </a:lnSpc>
            </a:pPr>
            <a:r>
              <a:rPr lang="cs-CZ" sz="1800" dirty="0">
                <a:solidFill>
                  <a:schemeClr val="tx1"/>
                </a:solidFill>
              </a:rPr>
              <a:t>Od roku 2011 poskytnuty slevy ve výši téměř </a:t>
            </a:r>
            <a:r>
              <a:rPr lang="cs-CZ" sz="1800" b="1" dirty="0">
                <a:solidFill>
                  <a:schemeClr val="tx1"/>
                </a:solidFill>
              </a:rPr>
              <a:t>52 milionů Kč</a:t>
            </a:r>
          </a:p>
        </p:txBody>
      </p:sp>
      <p:sp>
        <p:nvSpPr>
          <p:cNvPr id="18" name="Zástupný symbol pro text 15">
            <a:extLst>
              <a:ext uri="{FF2B5EF4-FFF2-40B4-BE49-F238E27FC236}">
                <a16:creationId xmlns:a16="http://schemas.microsoft.com/office/drawing/2014/main" id="{9DFA2A42-728F-41F5-8E24-5A00F1A56F4C}"/>
              </a:ext>
            </a:extLst>
          </p:cNvPr>
          <p:cNvSpPr txBox="1">
            <a:spLocks/>
          </p:cNvSpPr>
          <p:nvPr/>
        </p:nvSpPr>
        <p:spPr>
          <a:xfrm>
            <a:off x="755649" y="4257629"/>
            <a:ext cx="9180000" cy="216000"/>
          </a:xfrm>
          <a:prstGeom prst="roundRect">
            <a:avLst/>
          </a:prstGeom>
          <a:solidFill>
            <a:schemeClr val="accent1"/>
          </a:solidFill>
        </p:spPr>
        <p:txBody>
          <a:bodyPr vert="horz" lIns="0" tIns="0" rIns="0" bIns="0" rtlCol="0" anchor="ctr" anchorCtr="0">
            <a:normAutofit/>
          </a:bodyPr>
          <a:lstStyle/>
          <a:p>
            <a:pPr marL="0" marR="0" lvl="0" indent="0" algn="ctr" defTabSz="10081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Individuální opravy</a:t>
            </a:r>
          </a:p>
        </p:txBody>
      </p:sp>
      <p:sp>
        <p:nvSpPr>
          <p:cNvPr id="19" name="Zástupný symbol pro obsah 16">
            <a:extLst>
              <a:ext uri="{FF2B5EF4-FFF2-40B4-BE49-F238E27FC236}">
                <a16:creationId xmlns:a16="http://schemas.microsoft.com/office/drawing/2014/main" id="{F0B81D6C-5BA5-4C1A-9F01-3FB5E50DE305}"/>
              </a:ext>
            </a:extLst>
          </p:cNvPr>
          <p:cNvSpPr txBox="1">
            <a:spLocks/>
          </p:cNvSpPr>
          <p:nvPr/>
        </p:nvSpPr>
        <p:spPr>
          <a:xfrm>
            <a:off x="755649" y="4716685"/>
            <a:ext cx="9179999" cy="226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68288" lvl="0" indent="-174625" algn="just" defTabSz="1008126">
              <a:lnSpc>
                <a:spcPct val="200000"/>
              </a:lnSpc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1463" algn="l"/>
              </a:tabLst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Individuálně</a:t>
            </a:r>
            <a:r>
              <a:rPr kumimoji="0" lang="cs-CZ" sz="1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prováděné opravy, </a:t>
            </a:r>
            <a:r>
              <a:rPr lang="cs-CZ" sz="1600" dirty="0"/>
              <a:t>které klientovi umožní v bytě i nadále zůstat. </a:t>
            </a:r>
          </a:p>
          <a:p>
            <a:pPr marL="268288" lvl="0" indent="-174625" algn="just" defTabSz="1008126">
              <a:lnSpc>
                <a:spcPct val="200000"/>
              </a:lnSpc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1463" algn="l"/>
              </a:tabLst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Mezi nejčastější typy oprav patří zejména</a:t>
            </a:r>
            <a:r>
              <a:rPr kumimoji="0" lang="cs-CZ" sz="1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rekonstrukce koupelen </a:t>
            </a:r>
            <a:r>
              <a:rPr lang="cs-CZ" sz="1600" noProof="0" dirty="0"/>
              <a:t>z důvodu </a:t>
            </a:r>
            <a:r>
              <a:rPr lang="cs-CZ" sz="1600" dirty="0"/>
              <a:t>bezbariérovosti: instalace sprchového koutu nebo nízké vany, instalace madel a jiných pomůcek.</a:t>
            </a: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769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B798D1-BF25-4A11-9411-A14B23D5A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 „Bezstarostný podzim života“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83CCD2C-2D3E-4CB7-A47A-740F65D0F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5302" y="1452312"/>
            <a:ext cx="5145768" cy="2485464"/>
          </a:xfrm>
        </p:spPr>
        <p:txBody>
          <a:bodyPr>
            <a:normAutofit/>
          </a:bodyPr>
          <a:lstStyle/>
          <a:p>
            <a:pPr marL="179388" lvl="0" indent="-179388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Malometrážní byty upravené pro potřeby seniora 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(sprchový kout, madla, bezpečnostní prvky apod.) </a:t>
            </a: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s možností vybavení 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(kuchyň. linka, pračka, myčka, lednička, nábytek apod.)</a:t>
            </a:r>
          </a:p>
          <a:p>
            <a:pPr marL="179388" lvl="0" indent="-179388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Bezbariérový přístup do domu i bytu  </a:t>
            </a:r>
          </a:p>
          <a:p>
            <a:pPr marL="436563" lvl="0" indent="-34290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  <a:tabLst>
                <a:tab pos="271463" algn="l"/>
              </a:tabLst>
            </a:pPr>
            <a:endParaRPr lang="cs-CZ" sz="160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76D7C57-2F92-4F5B-B8A8-13F1CD9987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008126"/>
            <a:r>
              <a:rPr lang="en-US" dirty="0"/>
              <a:t>SOURCE: Company data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7B6BCA1-DEB0-442A-B4BF-24226BBB89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08126"/>
            <a:fld id="{14DDE8B8-B3D2-4226-A14D-077A4D7C131E}" type="slidenum">
              <a:rPr lang="en-US" smtClean="0"/>
              <a:pPr defTabSz="1008126"/>
              <a:t>18</a:t>
            </a:fld>
            <a:endParaRPr lang="en-US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275" y="1349428"/>
            <a:ext cx="3461526" cy="2588348"/>
          </a:xfrm>
          <a:prstGeom prst="rect">
            <a:avLst/>
          </a:prstGeom>
        </p:spPr>
      </p:pic>
      <p:sp>
        <p:nvSpPr>
          <p:cNvPr id="16" name="Zástupný symbol pro obsah 2">
            <a:extLst>
              <a:ext uri="{FF2B5EF4-FFF2-40B4-BE49-F238E27FC236}">
                <a16:creationId xmlns:a16="http://schemas.microsoft.com/office/drawing/2014/main" id="{A83CCD2C-2D3E-4CB7-A47A-740F65D0FE3D}"/>
              </a:ext>
            </a:extLst>
          </p:cNvPr>
          <p:cNvSpPr txBox="1">
            <a:spLocks/>
          </p:cNvSpPr>
          <p:nvPr/>
        </p:nvSpPr>
        <p:spPr>
          <a:xfrm>
            <a:off x="755302" y="3879623"/>
            <a:ext cx="8633247" cy="595842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008126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1008126" rtl="0" eaLnBrk="1" latinLnBrk="0" hangingPunct="1">
              <a:lnSpc>
                <a:spcPct val="90000"/>
              </a:lnSpc>
              <a:spcBef>
                <a:spcPts val="0"/>
              </a:spcBef>
              <a:buFont typeface="Wingdings 2" panose="05020102010507070707" pitchFamily="18" charset="2"/>
              <a:buChar char="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1008126" rtl="0" eaLnBrk="1" latinLnBrk="0" hangingPunct="1">
              <a:lnSpc>
                <a:spcPct val="90000"/>
              </a:lnSpc>
              <a:spcBef>
                <a:spcPts val="0"/>
              </a:spcBef>
              <a:buFont typeface="Wingdings 2" panose="05020102010507070707" pitchFamily="18" charset="2"/>
              <a:buChar char="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1008126" rtl="0" eaLnBrk="1" latinLnBrk="0" hangingPunct="1">
              <a:lnSpc>
                <a:spcPct val="90000"/>
              </a:lnSpc>
              <a:spcBef>
                <a:spcPts val="0"/>
              </a:spcBef>
              <a:buFont typeface="Wingdings 2" panose="05020102010507070707" pitchFamily="18" charset="2"/>
              <a:buChar char="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1008126" rtl="0" eaLnBrk="1" latinLnBrk="0" hangingPunct="1">
              <a:lnSpc>
                <a:spcPct val="90000"/>
              </a:lnSpc>
              <a:spcBef>
                <a:spcPts val="0"/>
              </a:spcBef>
              <a:buFont typeface="Wingdings 2" panose="05020102010507070707" pitchFamily="18" charset="2"/>
              <a:buChar char="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2347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6410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80473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4536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indent="-179388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Příspěvek až 600Kč měsíčně na úhradu nájmu 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(RESIDOMO Fond bydlení)</a:t>
            </a:r>
          </a:p>
          <a:p>
            <a:pPr marL="179388" indent="-179388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Obsluha zákaznického účtu z pohodlí doma 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(portál a aplikace „Můj Domov“)</a:t>
            </a:r>
          </a:p>
          <a:p>
            <a:pPr marL="179388" indent="-179388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Členství v komunitních centrech 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Archa a Lučina zdarma, kde bude mít senior možnost využití bohaté nabídky služeb, edukativních a volnočasových aktivit</a:t>
            </a:r>
          </a:p>
          <a:p>
            <a:pPr marL="179388" indent="-179388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Pravidelné kvartální konzultace v programu Senior Asistent </a:t>
            </a:r>
          </a:p>
          <a:p>
            <a:pPr marL="179388" indent="-179388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Příručka „Průvodce podzimem života“  </a:t>
            </a:r>
          </a:p>
          <a:p>
            <a:pPr marL="436563" indent="-34290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  <a:tabLst>
                <a:tab pos="271463" algn="l"/>
              </a:tabLst>
            </a:pPr>
            <a:endParaRPr lang="cs-CZ" sz="16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6292938" y="3879555"/>
            <a:ext cx="21174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800" dirty="0"/>
              <a:t>*Ilustrační vizualizace – bezbariérový byt</a:t>
            </a:r>
          </a:p>
        </p:txBody>
      </p:sp>
    </p:spTree>
    <p:extLst>
      <p:ext uri="{BB962C8B-B14F-4D97-AF65-F5344CB8AC3E}">
        <p14:creationId xmlns:p14="http://schemas.microsoft.com/office/powerpoint/2010/main" val="3576353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B798D1-BF25-4A11-9411-A14B23D5A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 „Bezstarostný podzim života“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83CCD2C-2D3E-4CB7-A47A-740F65D0F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5302" y="1529289"/>
            <a:ext cx="9180000" cy="5478884"/>
          </a:xfrm>
        </p:spPr>
        <p:txBody>
          <a:bodyPr>
            <a:normAutofit/>
          </a:bodyPr>
          <a:lstStyle/>
          <a:p>
            <a:pPr marL="179388" lvl="0" indent="-179388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Další služby, které ve spolupráce s vytipovanými partnery zprostředkujeme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58775" lvl="1" indent="-179388" algn="just">
              <a:lnSpc>
                <a:spcPct val="150000"/>
              </a:lnSpc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SOS tlačítka – instalace ke dveřím</a:t>
            </a:r>
          </a:p>
          <a:p>
            <a:pPr marL="358775" lvl="1" indent="-179388" algn="just">
              <a:lnSpc>
                <a:spcPct val="150000"/>
              </a:lnSpc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Mobilní telefony pro seniory s nastavením kontaktu na Linku RESIDOMO a havarijní linku</a:t>
            </a:r>
          </a:p>
          <a:p>
            <a:pPr marL="358775" lvl="1" indent="-179388" algn="just">
              <a:lnSpc>
                <a:spcPct val="150000"/>
              </a:lnSpc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Zdravotní karta (aktualizace údajů v kartě) x zdravotní klíčenka</a:t>
            </a:r>
          </a:p>
          <a:p>
            <a:pPr marL="358775" lvl="1" indent="-179388" algn="just">
              <a:lnSpc>
                <a:spcPct val="150000"/>
              </a:lnSpc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Členství v Rodině RESIDOMO a možnost využití služeb za zvýhodněné ceny</a:t>
            </a:r>
          </a:p>
          <a:p>
            <a:pPr marL="358775" lvl="1" indent="-179388" algn="just">
              <a:lnSpc>
                <a:spcPct val="150000"/>
              </a:lnSpc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Spolupráce s dobrovolníky: vyplnění volného času, zajištění nákupu, doprovod k lékaři</a:t>
            </a:r>
          </a:p>
          <a:p>
            <a:pPr marL="358775" lvl="1" indent="-179388" algn="just">
              <a:lnSpc>
                <a:spcPct val="150000"/>
              </a:lnSpc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Finanční poradenství a právní poradenství</a:t>
            </a:r>
          </a:p>
          <a:p>
            <a:pPr marL="358775" lvl="1" indent="-179388" algn="just">
              <a:lnSpc>
                <a:spcPct val="150000"/>
              </a:lnSpc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Zprostředkování prodeje domu nebo bytu (v přípravě)</a:t>
            </a:r>
          </a:p>
          <a:p>
            <a:pPr marL="358775" lvl="1" indent="-179388" algn="just">
              <a:lnSpc>
                <a:spcPct val="150000"/>
              </a:lnSpc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Pomoc se zajištěním terénních zdravotních a sociální služeb (zprostředkování kontaktu)</a:t>
            </a:r>
          </a:p>
          <a:p>
            <a:pPr marL="358775" lvl="1" indent="-179388" algn="just">
              <a:lnSpc>
                <a:spcPct val="150000"/>
              </a:lnSpc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Drobné opravy v bytě (zprostředkování tzv. hodinového manžela)</a:t>
            </a:r>
          </a:p>
          <a:p>
            <a:pPr marL="358775" lvl="1" indent="-179388" algn="just">
              <a:lnSpc>
                <a:spcPct val="150000"/>
              </a:lnSpc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Zajištění dovážky obědů (a dalších jídel)</a:t>
            </a:r>
          </a:p>
          <a:p>
            <a:pPr marL="358775" lvl="1" indent="-179388" algn="just">
              <a:lnSpc>
                <a:spcPct val="150000"/>
              </a:lnSpc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Úklid bytu</a:t>
            </a:r>
          </a:p>
          <a:p>
            <a:pPr marL="179388" lvl="0" indent="-179388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cs-CZ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6563" lvl="0" indent="-34290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  <a:tabLst>
                <a:tab pos="271463" algn="l"/>
              </a:tabLst>
            </a:pPr>
            <a:endParaRPr lang="cs-CZ" sz="160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76D7C57-2F92-4F5B-B8A8-13F1CD9987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008126"/>
            <a:r>
              <a:rPr lang="en-US" dirty="0"/>
              <a:t>SOURCE: Company data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7B6BCA1-DEB0-442A-B4BF-24226BBB89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08126"/>
            <a:fld id="{14DDE8B8-B3D2-4226-A14D-077A4D7C131E}" type="slidenum">
              <a:rPr lang="en-US" smtClean="0"/>
              <a:pPr defTabSz="1008126"/>
              <a:t>19</a:t>
            </a:fld>
            <a:endParaRPr lang="en-US" dirty="0"/>
          </a:p>
        </p:txBody>
      </p:sp>
      <p:sp>
        <p:nvSpPr>
          <p:cNvPr id="16" name="Stužka dolů 15"/>
          <p:cNvSpPr/>
          <p:nvPr/>
        </p:nvSpPr>
        <p:spPr>
          <a:xfrm rot="21007050">
            <a:off x="7131368" y="5105246"/>
            <a:ext cx="3177338" cy="1725646"/>
          </a:xfrm>
          <a:prstGeom prst="ribbon">
            <a:avLst/>
          </a:prstGeom>
          <a:solidFill>
            <a:srgbClr val="BED600"/>
          </a:solidFill>
          <a:ln w="28575">
            <a:solidFill>
              <a:srgbClr val="009FD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cs-CZ" sz="1800" dirty="0">
                <a:solidFill>
                  <a:schemeClr val="tx1"/>
                </a:solidFill>
              </a:rPr>
              <a:t>Oficiální spuštění programu </a:t>
            </a:r>
          </a:p>
          <a:p>
            <a:pPr algn="ctr">
              <a:lnSpc>
                <a:spcPct val="130000"/>
              </a:lnSpc>
            </a:pPr>
            <a:r>
              <a:rPr lang="cs-CZ" sz="1800" b="1" dirty="0">
                <a:solidFill>
                  <a:schemeClr val="tx1"/>
                </a:solidFill>
              </a:rPr>
              <a:t>1.9.2019</a:t>
            </a:r>
          </a:p>
        </p:txBody>
      </p:sp>
    </p:spTree>
    <p:extLst>
      <p:ext uri="{BB962C8B-B14F-4D97-AF65-F5344CB8AC3E}">
        <p14:creationId xmlns:p14="http://schemas.microsoft.com/office/powerpoint/2010/main" val="4109114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B798D1-BF25-4A11-9411-A14B23D5A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Round</a:t>
            </a:r>
            <a:r>
              <a:rPr lang="cs-CZ" dirty="0"/>
              <a:t> </a:t>
            </a:r>
            <a:r>
              <a:rPr lang="cs-CZ" dirty="0" err="1"/>
              <a:t>Hill</a:t>
            </a:r>
            <a:r>
              <a:rPr lang="cs-CZ" dirty="0"/>
              <a:t> </a:t>
            </a:r>
            <a:r>
              <a:rPr lang="cs-CZ" dirty="0" err="1"/>
              <a:t>Capital</a:t>
            </a:r>
            <a:r>
              <a:rPr lang="cs-CZ" dirty="0"/>
              <a:t>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83CCD2C-2D3E-4CB7-A47A-740F65D0F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5201" y="1346554"/>
            <a:ext cx="9200101" cy="5418262"/>
          </a:xfrm>
        </p:spPr>
        <p:txBody>
          <a:bodyPr>
            <a:normAutofit/>
          </a:bodyPr>
          <a:lstStyle/>
          <a:p>
            <a:pPr marL="263525" indent="-1714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sz="1600" b="1" dirty="0"/>
              <a:t>Založen</a:t>
            </a:r>
            <a:r>
              <a:rPr lang="cs-CZ" sz="1600" b="1" dirty="0">
                <a:solidFill>
                  <a:srgbClr val="009FDA"/>
                </a:solidFill>
              </a:rPr>
              <a:t> roku 2002</a:t>
            </a:r>
            <a:r>
              <a:rPr lang="cs-CZ" sz="1600" dirty="0"/>
              <a:t>. 230 zaměstnanců </a:t>
            </a:r>
          </a:p>
          <a:p>
            <a:pPr marL="263525" indent="-1714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sz="1600" b="1" dirty="0"/>
              <a:t>Zatím</a:t>
            </a:r>
            <a:r>
              <a:rPr lang="cs-CZ" sz="1600" b="1" dirty="0">
                <a:solidFill>
                  <a:srgbClr val="009FDA"/>
                </a:solidFill>
              </a:rPr>
              <a:t> 14 poboček po celém světě</a:t>
            </a:r>
            <a:r>
              <a:rPr lang="cs-CZ" sz="1600" dirty="0"/>
              <a:t>. Mimo jiné Londýn, Amsterdam, Dublin, </a:t>
            </a:r>
            <a:r>
              <a:rPr lang="cs-CZ" sz="1600" dirty="0" err="1"/>
              <a:t>Miláno</a:t>
            </a:r>
            <a:r>
              <a:rPr lang="cs-CZ" sz="1600" dirty="0"/>
              <a:t>, Berlín, Frankfurt, Mnichov, Lisabon, Madrid, Stockholm, </a:t>
            </a:r>
            <a:r>
              <a:rPr lang="cs-CZ" sz="1600" dirty="0" err="1"/>
              <a:t>Luxembourg</a:t>
            </a:r>
            <a:r>
              <a:rPr lang="cs-CZ" sz="1600" dirty="0"/>
              <a:t>, New York, </a:t>
            </a:r>
            <a:r>
              <a:rPr lang="cs-CZ" sz="1600" dirty="0" err="1"/>
              <a:t>Singapour</a:t>
            </a:r>
            <a:r>
              <a:rPr lang="cs-CZ" sz="1600" dirty="0"/>
              <a:t>. </a:t>
            </a:r>
          </a:p>
          <a:p>
            <a:pPr marL="365125" indent="-2730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b="1" dirty="0">
              <a:solidFill>
                <a:srgbClr val="009FDA"/>
              </a:solidFill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marL="436563" lvl="0" indent="-34290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  <a:tabLst>
                <a:tab pos="271463" algn="l"/>
              </a:tabLst>
            </a:pPr>
            <a:endParaRPr lang="cs-CZ" sz="160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76D7C57-2F92-4F5B-B8A8-13F1CD9987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008126"/>
            <a:r>
              <a:rPr lang="en-US" dirty="0"/>
              <a:t>SOURCE: Company data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7B6BCA1-DEB0-442A-B4BF-24226BBB89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08126"/>
            <a:fld id="{14DDE8B8-B3D2-4226-A14D-077A4D7C131E}" type="slidenum">
              <a:rPr lang="en-US" smtClean="0"/>
              <a:pPr defTabSz="1008126"/>
              <a:t>2</a:t>
            </a:fld>
            <a:endParaRPr lang="en-US" dirty="0"/>
          </a:p>
        </p:txBody>
      </p:sp>
      <p:sp>
        <p:nvSpPr>
          <p:cNvPr id="11" name="Zástupný symbol pro text 6">
            <a:extLst>
              <a:ext uri="{FF2B5EF4-FFF2-40B4-BE49-F238E27FC236}">
                <a16:creationId xmlns:a16="http://schemas.microsoft.com/office/drawing/2014/main" id="{8E2ACEB9-C94B-41E7-A197-A3FCE731DB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5302" y="1083927"/>
            <a:ext cx="9180000" cy="216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1000" dirty="0"/>
              <a:t>O společnosti </a:t>
            </a:r>
            <a:r>
              <a:rPr lang="cs-CZ" sz="1000" dirty="0" err="1"/>
              <a:t>Round</a:t>
            </a:r>
            <a:r>
              <a:rPr lang="cs-CZ" sz="1000" dirty="0"/>
              <a:t> </a:t>
            </a:r>
            <a:r>
              <a:rPr lang="cs-CZ" sz="1000" dirty="0" err="1"/>
              <a:t>Hill</a:t>
            </a:r>
            <a:r>
              <a:rPr lang="cs-CZ" sz="1000" dirty="0"/>
              <a:t> </a:t>
            </a:r>
            <a:r>
              <a:rPr lang="cs-CZ" sz="1000" dirty="0" err="1"/>
              <a:t>Capital</a:t>
            </a:r>
            <a:r>
              <a:rPr lang="cs-CZ" sz="1000" dirty="0"/>
              <a:t> 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A83CCD2C-2D3E-4CB7-A47A-740F65D0FE3D}"/>
              </a:ext>
            </a:extLst>
          </p:cNvPr>
          <p:cNvSpPr txBox="1">
            <a:spLocks/>
          </p:cNvSpPr>
          <p:nvPr/>
        </p:nvSpPr>
        <p:spPr>
          <a:xfrm>
            <a:off x="735201" y="2891817"/>
            <a:ext cx="5646549" cy="54182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008126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1008126" rtl="0" eaLnBrk="1" latinLnBrk="0" hangingPunct="1">
              <a:lnSpc>
                <a:spcPct val="90000"/>
              </a:lnSpc>
              <a:spcBef>
                <a:spcPts val="0"/>
              </a:spcBef>
              <a:buFont typeface="Wingdings 2" panose="05020102010507070707" pitchFamily="18" charset="2"/>
              <a:buChar char="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1008126" rtl="0" eaLnBrk="1" latinLnBrk="0" hangingPunct="1">
              <a:lnSpc>
                <a:spcPct val="90000"/>
              </a:lnSpc>
              <a:spcBef>
                <a:spcPts val="0"/>
              </a:spcBef>
              <a:buFont typeface="Wingdings 2" panose="05020102010507070707" pitchFamily="18" charset="2"/>
              <a:buChar char="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1008126" rtl="0" eaLnBrk="1" latinLnBrk="0" hangingPunct="1">
              <a:lnSpc>
                <a:spcPct val="90000"/>
              </a:lnSpc>
              <a:spcBef>
                <a:spcPts val="0"/>
              </a:spcBef>
              <a:buFont typeface="Wingdings 2" panose="05020102010507070707" pitchFamily="18" charset="2"/>
              <a:buChar char="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1008126" rtl="0" eaLnBrk="1" latinLnBrk="0" hangingPunct="1">
              <a:lnSpc>
                <a:spcPct val="90000"/>
              </a:lnSpc>
              <a:spcBef>
                <a:spcPts val="0"/>
              </a:spcBef>
              <a:buFont typeface="Wingdings 2" panose="05020102010507070707" pitchFamily="18" charset="2"/>
              <a:buChar char="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2347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6410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80473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4536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indent="-1714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sz="1600" dirty="0"/>
              <a:t>Specializace na </a:t>
            </a:r>
            <a:r>
              <a:rPr lang="cs-CZ" sz="1600" b="1" dirty="0">
                <a:solidFill>
                  <a:srgbClr val="009FDA"/>
                </a:solidFill>
              </a:rPr>
              <a:t>investice do realit</a:t>
            </a:r>
            <a:r>
              <a:rPr lang="cs-CZ" sz="1600" dirty="0"/>
              <a:t>.</a:t>
            </a:r>
          </a:p>
          <a:p>
            <a:pPr marL="263525" indent="-1714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sz="1600" dirty="0"/>
              <a:t>Použití </a:t>
            </a:r>
            <a:r>
              <a:rPr lang="cs-CZ" sz="1600" b="1" dirty="0">
                <a:solidFill>
                  <a:srgbClr val="009FDA"/>
                </a:solidFill>
              </a:rPr>
              <a:t>globálního </a:t>
            </a:r>
            <a:r>
              <a:rPr lang="cs-CZ" sz="1600" b="1" dirty="0" err="1">
                <a:solidFill>
                  <a:srgbClr val="009FDA"/>
                </a:solidFill>
              </a:rPr>
              <a:t>know</a:t>
            </a:r>
            <a:r>
              <a:rPr lang="cs-CZ" sz="1600" b="1" dirty="0">
                <a:solidFill>
                  <a:srgbClr val="009FDA"/>
                </a:solidFill>
              </a:rPr>
              <a:t> </a:t>
            </a:r>
            <a:r>
              <a:rPr lang="cs-CZ" sz="1600" b="1" dirty="0" err="1">
                <a:solidFill>
                  <a:srgbClr val="009FDA"/>
                </a:solidFill>
              </a:rPr>
              <a:t>how</a:t>
            </a:r>
            <a:r>
              <a:rPr lang="cs-CZ" sz="1600" b="1" dirty="0">
                <a:solidFill>
                  <a:srgbClr val="009FDA"/>
                </a:solidFill>
              </a:rPr>
              <a:t> a lokálního přístupu</a:t>
            </a:r>
            <a:r>
              <a:rPr lang="cs-CZ" sz="1600" dirty="0"/>
              <a:t> k různým realitním </a:t>
            </a:r>
            <a:r>
              <a:rPr lang="cs-CZ" sz="1600" dirty="0" err="1"/>
              <a:t>porfoliím</a:t>
            </a:r>
            <a:r>
              <a:rPr lang="cs-CZ" sz="1600" dirty="0"/>
              <a:t>. </a:t>
            </a:r>
          </a:p>
          <a:p>
            <a:pPr marL="263525" indent="-1714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sz="1600" b="1" dirty="0"/>
              <a:t>Spravuje</a:t>
            </a:r>
            <a:r>
              <a:rPr lang="cs-CZ" sz="1600" b="1" dirty="0">
                <a:solidFill>
                  <a:srgbClr val="009FDA"/>
                </a:solidFill>
              </a:rPr>
              <a:t> 6 miliard Euro/156 mld. Kč  </a:t>
            </a:r>
          </a:p>
          <a:p>
            <a:pPr marL="263525" indent="-1714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sz="1600" b="1" dirty="0"/>
              <a:t>Od roku 2007 spravoval</a:t>
            </a:r>
            <a:r>
              <a:rPr lang="cs-CZ" sz="1600" b="1" dirty="0">
                <a:solidFill>
                  <a:srgbClr val="009FDA"/>
                </a:solidFill>
              </a:rPr>
              <a:t> více než 100 000 bytů </a:t>
            </a:r>
          </a:p>
          <a:p>
            <a:pPr marL="263525" indent="-1714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sz="1600" b="1" dirty="0"/>
              <a:t>Aktuálně je </a:t>
            </a:r>
            <a:r>
              <a:rPr lang="cs-CZ" sz="1600" b="1" dirty="0">
                <a:solidFill>
                  <a:srgbClr val="009FDA"/>
                </a:solidFill>
              </a:rPr>
              <a:t>7 000 bytů ve výstavbě </a:t>
            </a:r>
          </a:p>
          <a:p>
            <a:pPr marL="263525" indent="-1714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sz="1600" b="1" dirty="0"/>
              <a:t>Více než </a:t>
            </a:r>
            <a:r>
              <a:rPr lang="cs-CZ" sz="1600" b="1" dirty="0">
                <a:solidFill>
                  <a:srgbClr val="009FDA"/>
                </a:solidFill>
              </a:rPr>
              <a:t>370 000 m2 </a:t>
            </a:r>
            <a:r>
              <a:rPr lang="cs-CZ" sz="1600" b="1" dirty="0"/>
              <a:t>logistických ploch </a:t>
            </a:r>
          </a:p>
          <a:p>
            <a:pPr marL="263525" indent="-1714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sz="1600" b="1" dirty="0"/>
              <a:t>Více než </a:t>
            </a:r>
            <a:r>
              <a:rPr lang="cs-CZ" sz="1600" b="1" dirty="0">
                <a:solidFill>
                  <a:srgbClr val="009FDA"/>
                </a:solidFill>
              </a:rPr>
              <a:t>105 000 m2 </a:t>
            </a:r>
            <a:r>
              <a:rPr lang="cs-CZ" sz="1600" b="1" dirty="0"/>
              <a:t>logistických ploch ve výstavbě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marL="436563" indent="-34290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  <a:tabLst>
                <a:tab pos="271463" algn="l"/>
              </a:tabLst>
            </a:pPr>
            <a:endParaRPr lang="cs-CZ" sz="16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6B86305-DC47-4681-8CAE-D944791F3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6100" y="2508623"/>
            <a:ext cx="3740155" cy="41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23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B798D1-BF25-4A11-9411-A14B23D5A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Senior Park (koncept)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83CCD2C-2D3E-4CB7-A47A-740F65D0F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6001" y="1224000"/>
            <a:ext cx="9179999" cy="5112000"/>
          </a:xfrm>
        </p:spPr>
        <p:txBody>
          <a:bodyPr/>
          <a:lstStyle/>
          <a:p>
            <a:pPr marL="171450" lvl="0" indent="-171450" algn="just"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cs-CZ" sz="1600" b="1" dirty="0"/>
              <a:t>Lokalita Havířov-Prostřední Suchá, ulice Kapitána Jasioka</a:t>
            </a:r>
            <a:endParaRPr lang="cs-CZ" sz="1600" dirty="0"/>
          </a:p>
          <a:p>
            <a:pPr marL="171450" lvl="0" indent="-171450" algn="just"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cs-CZ" sz="1600" b="1" dirty="0"/>
              <a:t>Areál s vlastním sociálním a kulturním zázemím</a:t>
            </a:r>
            <a:r>
              <a:rPr lang="cs-CZ" sz="1600" dirty="0"/>
              <a:t> - </a:t>
            </a:r>
            <a:r>
              <a:rPr lang="cs-CZ" sz="1600" b="1" dirty="0"/>
              <a:t>bydlení pro seniory nad 60 let</a:t>
            </a:r>
            <a:endParaRPr lang="cs-CZ" sz="1600" dirty="0"/>
          </a:p>
          <a:p>
            <a:pPr marL="171450" lvl="0" indent="-171450" algn="just"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cs-CZ" sz="1600" dirty="0"/>
              <a:t>Po kompletní rekonstrukci vznikne </a:t>
            </a:r>
            <a:r>
              <a:rPr lang="cs-CZ" sz="1600" b="1" dirty="0"/>
              <a:t>234 bytů 1+kk a 70 bytů 2+kk.</a:t>
            </a:r>
          </a:p>
          <a:p>
            <a:pPr marL="171450" lvl="0" indent="-171450" algn="just"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cs-CZ" sz="1600" dirty="0"/>
              <a:t>Poskytovány budou sociální a terénní služby, stravování bude zajištěno vlastní varnou a výdejnou jídla a k</a:t>
            </a:r>
            <a:r>
              <a:rPr lang="cs-CZ" sz="1600" b="1" dirty="0"/>
              <a:t> </a:t>
            </a:r>
            <a:r>
              <a:rPr lang="cs-CZ" sz="1600" dirty="0"/>
              <a:t>dispozici bude např. zdravotní ordinace, obchod se smíšeným zbožím, kadeřnictví, pedikúra, kaple pro bohoslužby a ve venkovní části areálu budou k dispozici nástroje pro sportovní vyžití, odpočinková místa, záhony a skleníky pro pěstování .</a:t>
            </a:r>
          </a:p>
          <a:p>
            <a:pPr marL="171450" lvl="0" indent="-171450" algn="just">
              <a:lnSpc>
                <a:spcPct val="160000"/>
              </a:lnSpc>
              <a:buFont typeface="Wingdings" panose="05000000000000000000" pitchFamily="2" charset="2"/>
              <a:buChar char="§"/>
            </a:pPr>
            <a:endParaRPr lang="cs-CZ" sz="1600" b="1" dirty="0"/>
          </a:p>
          <a:p>
            <a:pPr marL="171450" lvl="0" indent="-171450" algn="just">
              <a:lnSpc>
                <a:spcPct val="160000"/>
              </a:lnSpc>
              <a:buFont typeface="Wingdings" panose="05000000000000000000" pitchFamily="2" charset="2"/>
              <a:buChar char="§"/>
            </a:pPr>
            <a:endParaRPr lang="cs-CZ" sz="1600" b="1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76D7C57-2F92-4F5B-B8A8-13F1CD9987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008126"/>
            <a:r>
              <a:rPr lang="en-US" dirty="0"/>
              <a:t>SOURCE: Company data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7B6BCA1-DEB0-442A-B4BF-24226BBB89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08126"/>
            <a:fld id="{14DDE8B8-B3D2-4226-A14D-077A4D7C131E}" type="slidenum">
              <a:rPr lang="en-US" smtClean="0"/>
              <a:pPr defTabSz="1008126"/>
              <a:t>20</a:t>
            </a:fld>
            <a:endParaRPr lang="en-US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4746" y="1224000"/>
            <a:ext cx="806452" cy="120509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03" y="4437768"/>
            <a:ext cx="2973429" cy="19700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4002" y="4437768"/>
            <a:ext cx="3156736" cy="19760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1208" y="4370465"/>
            <a:ext cx="3280676" cy="204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307A-2923-4BC7-8B9C-EA66E65F0B82}" type="slidenum">
              <a:rPr lang="cs-CZ" smtClean="0"/>
              <a:pPr/>
              <a:t>21</a:t>
            </a:fld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E6B3370-F3A2-4999-9F46-C7A5CC7EA3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721" y="3344625"/>
            <a:ext cx="5719241" cy="2006202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43C0B0A3-ED19-48EF-858E-A9D2AA90762C}"/>
              </a:ext>
            </a:extLst>
          </p:cNvPr>
          <p:cNvSpPr/>
          <p:nvPr/>
        </p:nvSpPr>
        <p:spPr>
          <a:xfrm>
            <a:off x="3677164" y="2406501"/>
            <a:ext cx="3530134" cy="550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977" dirty="0"/>
              <a:t>Děkuji za pozornost</a:t>
            </a:r>
          </a:p>
        </p:txBody>
      </p:sp>
      <p:pic>
        <p:nvPicPr>
          <p:cNvPr id="5" name="Logo ROUND HILL CAPITAL">
            <a:extLst>
              <a:ext uri="{FF2B5EF4-FFF2-40B4-BE49-F238E27FC236}">
                <a16:creationId xmlns:a16="http://schemas.microsoft.com/office/drawing/2014/main" id="{DE75C01D-3C76-4CD4-9400-0EFC2C6B21B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404" y="5688012"/>
            <a:ext cx="1499650" cy="220012"/>
          </a:xfrm>
          <a:prstGeom prst="rect">
            <a:avLst/>
          </a:prstGeom>
        </p:spPr>
      </p:pic>
      <p:pic>
        <p:nvPicPr>
          <p:cNvPr id="6" name="Logo Blackstone">
            <a:extLst>
              <a:ext uri="{FF2B5EF4-FFF2-40B4-BE49-F238E27FC236}">
                <a16:creationId xmlns:a16="http://schemas.microsoft.com/office/drawing/2014/main" id="{09C22A65-DDAA-478D-A5FB-5F2C38EAE028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" t="2918" b="15396"/>
          <a:stretch/>
        </p:blipFill>
        <p:spPr bwMode="auto">
          <a:xfrm>
            <a:off x="1061984" y="5688011"/>
            <a:ext cx="994517" cy="2200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85151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B798D1-BF25-4A11-9411-A14B23D5A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RESIDOMO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83CCD2C-2D3E-4CB7-A47A-740F65D0F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5201" y="1346554"/>
            <a:ext cx="9200101" cy="5418262"/>
          </a:xfrm>
        </p:spPr>
        <p:txBody>
          <a:bodyPr>
            <a:normAutofit/>
          </a:bodyPr>
          <a:lstStyle/>
          <a:p>
            <a:pPr marL="263525" indent="-1714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sz="1600" dirty="0"/>
              <a:t>Je </a:t>
            </a:r>
            <a:r>
              <a:rPr lang="cs-CZ" sz="1600" b="1" dirty="0">
                <a:solidFill>
                  <a:srgbClr val="009FDA"/>
                </a:solidFill>
              </a:rPr>
              <a:t>největší soukromý poskytovatel nájemního bydlení </a:t>
            </a:r>
            <a:r>
              <a:rPr lang="cs-CZ" sz="1600" dirty="0"/>
              <a:t>v České republice. </a:t>
            </a:r>
          </a:p>
          <a:p>
            <a:pPr marL="263525" indent="-1714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sz="1600" dirty="0"/>
              <a:t>Od roku 2015 firmu řídí a spravuje společnost </a:t>
            </a:r>
            <a:r>
              <a:rPr lang="cs-CZ" sz="1600" b="1" dirty="0">
                <a:solidFill>
                  <a:srgbClr val="009FDA"/>
                </a:solidFill>
              </a:rPr>
              <a:t>Round Hill Capital</a:t>
            </a:r>
            <a:r>
              <a:rPr lang="cs-CZ" sz="1600" dirty="0"/>
              <a:t>. Dominantním investorem je jeden z největších investičních fondů na světě, americká společnost </a:t>
            </a:r>
            <a:r>
              <a:rPr lang="cs-CZ" sz="1600" b="1" dirty="0">
                <a:solidFill>
                  <a:srgbClr val="009FDA"/>
                </a:solidFill>
              </a:rPr>
              <a:t>Blackstone</a:t>
            </a:r>
            <a:r>
              <a:rPr lang="cs-CZ" sz="1600" dirty="0"/>
              <a:t>. </a:t>
            </a:r>
          </a:p>
          <a:p>
            <a:pPr marL="365125" indent="-2730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b="1" dirty="0">
              <a:solidFill>
                <a:srgbClr val="009FDA"/>
              </a:solidFill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marL="436563" lvl="0" indent="-34290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  <a:tabLst>
                <a:tab pos="271463" algn="l"/>
              </a:tabLst>
            </a:pPr>
            <a:endParaRPr lang="cs-CZ" sz="160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76D7C57-2F92-4F5B-B8A8-13F1CD9987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008126"/>
            <a:r>
              <a:rPr lang="en-US" dirty="0"/>
              <a:t>SOURCE: Company data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7B6BCA1-DEB0-442A-B4BF-24226BBB89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08126"/>
            <a:fld id="{14DDE8B8-B3D2-4226-A14D-077A4D7C131E}" type="slidenum">
              <a:rPr lang="en-US" smtClean="0"/>
              <a:pPr defTabSz="1008126"/>
              <a:t>3</a:t>
            </a:fld>
            <a:endParaRPr lang="en-US" dirty="0"/>
          </a:p>
        </p:txBody>
      </p:sp>
      <p:sp>
        <p:nvSpPr>
          <p:cNvPr id="11" name="Zástupný symbol pro text 6">
            <a:extLst>
              <a:ext uri="{FF2B5EF4-FFF2-40B4-BE49-F238E27FC236}">
                <a16:creationId xmlns:a16="http://schemas.microsoft.com/office/drawing/2014/main" id="{8E2ACEB9-C94B-41E7-A197-A3FCE731DB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5302" y="1083927"/>
            <a:ext cx="9180000" cy="216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1000" dirty="0"/>
              <a:t>O společnosti RESIDOMO, s.r.o.</a:t>
            </a:r>
          </a:p>
        </p:txBody>
      </p:sp>
      <p:graphicFrame>
        <p:nvGraphicFramePr>
          <p:cNvPr id="7" name="Graf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6135445"/>
              </p:ext>
            </p:extLst>
          </p:nvPr>
        </p:nvGraphicFramePr>
        <p:xfrm>
          <a:off x="4514233" y="3286304"/>
          <a:ext cx="5904139" cy="3355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8776334" y="6677375"/>
            <a:ext cx="1558513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cs-CZ" sz="800" dirty="0"/>
              <a:t>*(rozdělení seniorů dle lokalit)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A83CCD2C-2D3E-4CB7-A47A-740F65D0FE3D}"/>
              </a:ext>
            </a:extLst>
          </p:cNvPr>
          <p:cNvSpPr txBox="1">
            <a:spLocks/>
          </p:cNvSpPr>
          <p:nvPr/>
        </p:nvSpPr>
        <p:spPr>
          <a:xfrm>
            <a:off x="735201" y="2891817"/>
            <a:ext cx="4262101" cy="54182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008126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1008126" rtl="0" eaLnBrk="1" latinLnBrk="0" hangingPunct="1">
              <a:lnSpc>
                <a:spcPct val="90000"/>
              </a:lnSpc>
              <a:spcBef>
                <a:spcPts val="0"/>
              </a:spcBef>
              <a:buFont typeface="Wingdings 2" panose="05020102010507070707" pitchFamily="18" charset="2"/>
              <a:buChar char="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1008126" rtl="0" eaLnBrk="1" latinLnBrk="0" hangingPunct="1">
              <a:lnSpc>
                <a:spcPct val="90000"/>
              </a:lnSpc>
              <a:spcBef>
                <a:spcPts val="0"/>
              </a:spcBef>
              <a:buFont typeface="Wingdings 2" panose="05020102010507070707" pitchFamily="18" charset="2"/>
              <a:buChar char="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1008126" rtl="0" eaLnBrk="1" latinLnBrk="0" hangingPunct="1">
              <a:lnSpc>
                <a:spcPct val="90000"/>
              </a:lnSpc>
              <a:spcBef>
                <a:spcPts val="0"/>
              </a:spcBef>
              <a:buFont typeface="Wingdings 2" panose="05020102010507070707" pitchFamily="18" charset="2"/>
              <a:buChar char="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1008126" rtl="0" eaLnBrk="1" latinLnBrk="0" hangingPunct="1">
              <a:lnSpc>
                <a:spcPct val="90000"/>
              </a:lnSpc>
              <a:spcBef>
                <a:spcPts val="0"/>
              </a:spcBef>
              <a:buFont typeface="Wingdings 2" panose="05020102010507070707" pitchFamily="18" charset="2"/>
              <a:buChar char="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2347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6410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80473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4536" indent="-252032" algn="l" defTabSz="100812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indent="-1714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sz="1600" dirty="0"/>
              <a:t>Vlastní okolo </a:t>
            </a:r>
            <a:r>
              <a:rPr lang="cs-CZ" sz="1600" b="1" dirty="0">
                <a:solidFill>
                  <a:srgbClr val="009FDA"/>
                </a:solidFill>
              </a:rPr>
              <a:t>43 tisíc bytů </a:t>
            </a:r>
            <a:r>
              <a:rPr lang="cs-CZ" sz="1600" dirty="0"/>
              <a:t>v jednotlivých městech a obcích Moravskoslezského kraje a od dubna 2018 také v kraji Olomouckém.</a:t>
            </a:r>
          </a:p>
          <a:p>
            <a:pPr marL="263525" indent="-1714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sz="1600" dirty="0"/>
              <a:t>V bytech žije </a:t>
            </a:r>
            <a:r>
              <a:rPr lang="cs-CZ" sz="1600" b="1" dirty="0">
                <a:solidFill>
                  <a:srgbClr val="009FDA"/>
                </a:solidFill>
              </a:rPr>
              <a:t>více než 80 tisíc osob</a:t>
            </a:r>
            <a:r>
              <a:rPr lang="cs-CZ" sz="1600" dirty="0"/>
              <a:t>, přičemž </a:t>
            </a:r>
            <a:r>
              <a:rPr lang="cs-CZ" sz="1600" b="1" dirty="0">
                <a:solidFill>
                  <a:srgbClr val="009FDA"/>
                </a:solidFill>
              </a:rPr>
              <a:t>25 % tvoří lidé seniorského věku.</a:t>
            </a:r>
          </a:p>
          <a:p>
            <a:pPr marL="365125" indent="-2730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600" dirty="0"/>
              <a:t>RESIDOMO </a:t>
            </a:r>
            <a:r>
              <a:rPr lang="cs-CZ" sz="1600" b="1" dirty="0">
                <a:solidFill>
                  <a:srgbClr val="009FDA"/>
                </a:solidFill>
              </a:rPr>
              <a:t>investuje více než 830 mil. Kč ročně a v roce 2019 to bude ještě o několik set miliónů Kč navíc</a:t>
            </a:r>
            <a:r>
              <a:rPr lang="cs-CZ" sz="1600" dirty="0"/>
              <a:t>. </a:t>
            </a:r>
            <a:endParaRPr lang="cs-CZ" sz="1600" b="1" dirty="0">
              <a:solidFill>
                <a:srgbClr val="009FDA"/>
              </a:solidFill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marL="436563" indent="-34290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  <a:tabLst>
                <a:tab pos="271463" algn="l"/>
              </a:tabLst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272595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66668" y="1051588"/>
            <a:ext cx="8054956" cy="5400107"/>
            <a:chOff x="376238" y="742435"/>
            <a:chExt cx="8212593" cy="573195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</a:blip>
            <a:srcRect r="960"/>
            <a:stretch/>
          </p:blipFill>
          <p:spPr>
            <a:xfrm>
              <a:off x="534763" y="742435"/>
              <a:ext cx="8054068" cy="573195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gray">
            <a:xfrm>
              <a:off x="376238" y="4482193"/>
              <a:ext cx="1615848" cy="1763486"/>
            </a:xfrm>
            <a:prstGeom prst="rect">
              <a:avLst/>
            </a:prstGeom>
            <a:solidFill>
              <a:schemeClr val="bg1"/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77973" tIns="77973" rIns="77973" bIns="77973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cs-CZ" sz="1403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Nájemní bydlení v Evropě</a:t>
            </a:r>
            <a:br>
              <a:rPr lang="cs-CZ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Podíl domácností žijících v nájmu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D213EA4-5D0C-42C5-89A0-B277F481E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776" y="6233986"/>
            <a:ext cx="1403509" cy="27568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744109E-53EB-4936-BC7B-60919D9FD30B}"/>
              </a:ext>
            </a:extLst>
          </p:cNvPr>
          <p:cNvSpPr txBox="1"/>
          <p:nvPr/>
        </p:nvSpPr>
        <p:spPr>
          <a:xfrm>
            <a:off x="143214" y="1821718"/>
            <a:ext cx="310828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dirty="0"/>
              <a:t>Je třeba věnovat pozornost trendům které jsou v dalších zemích EU, protože </a:t>
            </a:r>
            <a:r>
              <a:rPr lang="cs-CZ" b="1" dirty="0">
                <a:solidFill>
                  <a:srgbClr val="009FDA"/>
                </a:solidFill>
              </a:rPr>
              <a:t>stejným směrem se bude vyvíjet situace do 5-10 let i v ČR - další tlak na zájem o nájemní bydlení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dirty="0"/>
              <a:t>Už teď výrazný trend především u mladé generace 18-29let</a:t>
            </a:r>
          </a:p>
        </p:txBody>
      </p:sp>
    </p:spTree>
    <p:extLst>
      <p:ext uri="{BB962C8B-B14F-4D97-AF65-F5344CB8AC3E}">
        <p14:creationId xmlns:p14="http://schemas.microsoft.com/office/powerpoint/2010/main" val="4249278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Nájemní bydlení v Evropě</a:t>
            </a:r>
            <a:br>
              <a:rPr lang="cs-CZ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Odlišná struktura bydlení v jednotlivých zemích (2016)</a:t>
            </a:r>
            <a:endParaRPr lang="cs-CZ" dirty="0">
              <a:solidFill>
                <a:schemeClr val="tx2"/>
              </a:solidFill>
            </a:endParaRPr>
          </a:p>
        </p:txBody>
      </p:sp>
      <p:graphicFrame>
        <p:nvGraphicFramePr>
          <p:cNvPr id="55" name="Chart 54"/>
          <p:cNvGraphicFramePr>
            <a:graphicFrameLocks/>
          </p:cNvGraphicFramePr>
          <p:nvPr>
            <p:extLst/>
          </p:nvPr>
        </p:nvGraphicFramePr>
        <p:xfrm>
          <a:off x="572861" y="1661044"/>
          <a:ext cx="9680549" cy="5041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6" name="Rectangle 55"/>
          <p:cNvSpPr/>
          <p:nvPr/>
        </p:nvSpPr>
        <p:spPr bwMode="gray">
          <a:xfrm>
            <a:off x="2574801" y="1814139"/>
            <a:ext cx="209219" cy="3640405"/>
          </a:xfrm>
          <a:prstGeom prst="rect">
            <a:avLst/>
          </a:prstGeom>
          <a:noFill/>
          <a:ln w="19050" algn="ctr">
            <a:solidFill>
              <a:srgbClr val="FF0000"/>
            </a:solidFill>
            <a:prstDash val="sysDash"/>
            <a:miter lim="800000"/>
            <a:headEnd/>
            <a:tailEnd/>
          </a:ln>
        </p:spPr>
        <p:txBody>
          <a:bodyPr wrap="square" lIns="77973" tIns="77973" rIns="77973" bIns="77973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cs-CZ" sz="1403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89874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B798D1-BF25-4A11-9411-A14B23D5A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Dostupnost bydlení na území MSK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76D7C57-2F92-4F5B-B8A8-13F1CD9987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008126"/>
            <a:r>
              <a:rPr lang="en-US" dirty="0"/>
              <a:t>SOURCE: Company data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7B6BCA1-DEB0-442A-B4BF-24226BBB89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08126"/>
            <a:fld id="{14DDE8B8-B3D2-4226-A14D-077A4D7C131E}" type="slidenum">
              <a:rPr lang="en-US" smtClean="0"/>
              <a:pPr defTabSz="1008126"/>
              <a:t>6</a:t>
            </a:fld>
            <a:endParaRPr lang="en-US" dirty="0"/>
          </a:p>
        </p:txBody>
      </p:sp>
      <p:sp>
        <p:nvSpPr>
          <p:cNvPr id="11" name="Zástupný symbol pro text 6">
            <a:extLst>
              <a:ext uri="{FF2B5EF4-FFF2-40B4-BE49-F238E27FC236}">
                <a16:creationId xmlns:a16="http://schemas.microsoft.com/office/drawing/2014/main" id="{8E2ACEB9-C94B-41E7-A197-A3FCE731DB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5302" y="1083927"/>
            <a:ext cx="9180000" cy="216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1000" dirty="0"/>
              <a:t>Méně lidí žije ve více bytech 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1B7D126C-5983-4338-8F5A-47A927D18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317" y="1837839"/>
            <a:ext cx="3757818" cy="2693431"/>
          </a:xfrm>
          <a:prstGeom prst="rect">
            <a:avLst/>
          </a:prstGeom>
          <a:effectLst>
            <a:outerShdw blurRad="63500" sx="107000" sy="107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8E2A517-BB73-4EA3-81F1-06DAE0DCF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17" y="4967717"/>
            <a:ext cx="7769423" cy="1604010"/>
          </a:xfrm>
          <a:prstGeom prst="rect">
            <a:avLst/>
          </a:prstGeom>
        </p:spPr>
      </p:pic>
      <p:sp>
        <p:nvSpPr>
          <p:cNvPr id="14" name="Šipka: dolů 13">
            <a:extLst>
              <a:ext uri="{FF2B5EF4-FFF2-40B4-BE49-F238E27FC236}">
                <a16:creationId xmlns:a16="http://schemas.microsoft.com/office/drawing/2014/main" id="{3BD0E998-D470-4004-A470-1513698503EC}"/>
              </a:ext>
            </a:extLst>
          </p:cNvPr>
          <p:cNvSpPr/>
          <p:nvPr/>
        </p:nvSpPr>
        <p:spPr>
          <a:xfrm>
            <a:off x="574885" y="5542123"/>
            <a:ext cx="236667" cy="3519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754"/>
          </a:p>
        </p:txBody>
      </p:sp>
      <p:sp>
        <p:nvSpPr>
          <p:cNvPr id="15" name="Šipka: dolů 14">
            <a:extLst>
              <a:ext uri="{FF2B5EF4-FFF2-40B4-BE49-F238E27FC236}">
                <a16:creationId xmlns:a16="http://schemas.microsoft.com/office/drawing/2014/main" id="{4BE79B72-1F86-4BC4-B52C-57145E245080}"/>
              </a:ext>
            </a:extLst>
          </p:cNvPr>
          <p:cNvSpPr/>
          <p:nvPr/>
        </p:nvSpPr>
        <p:spPr>
          <a:xfrm rot="10800000">
            <a:off x="574885" y="6055539"/>
            <a:ext cx="236667" cy="351901"/>
          </a:xfrm>
          <a:prstGeom prst="down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754"/>
          </a:p>
        </p:txBody>
      </p:sp>
      <p:sp>
        <p:nvSpPr>
          <p:cNvPr id="16" name="Šipka: dolů 15">
            <a:extLst>
              <a:ext uri="{FF2B5EF4-FFF2-40B4-BE49-F238E27FC236}">
                <a16:creationId xmlns:a16="http://schemas.microsoft.com/office/drawing/2014/main" id="{463AF7D1-86A9-490D-9F8F-FD49ECFB5849}"/>
              </a:ext>
            </a:extLst>
          </p:cNvPr>
          <p:cNvSpPr/>
          <p:nvPr/>
        </p:nvSpPr>
        <p:spPr>
          <a:xfrm>
            <a:off x="574885" y="5078970"/>
            <a:ext cx="236667" cy="3519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754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EEE88CB8-A8EC-450A-8B02-D750B6505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5375" y="5895035"/>
            <a:ext cx="2071846" cy="676692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2B1C3FA4-6FD4-473E-A05A-D39B04277971}"/>
              </a:ext>
            </a:extLst>
          </p:cNvPr>
          <p:cNvSpPr txBox="1"/>
          <p:nvPr/>
        </p:nvSpPr>
        <p:spPr>
          <a:xfrm>
            <a:off x="4632937" y="1720656"/>
            <a:ext cx="5874284" cy="3061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754" dirty="0"/>
              <a:t>V Moravskoslezském kraji bylo v roce 2011 celkem </a:t>
            </a:r>
            <a:r>
              <a:rPr lang="cs-CZ" sz="1750" b="1" dirty="0">
                <a:solidFill>
                  <a:srgbClr val="009FDA"/>
                </a:solidFill>
              </a:rPr>
              <a:t>507 608 hospodařících domácností</a:t>
            </a:r>
            <a:r>
              <a:rPr lang="cs-CZ" sz="1754" dirty="0"/>
              <a:t>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754" dirty="0"/>
              <a:t>Na celkovém počtu domácností v České republice se </a:t>
            </a:r>
            <a:r>
              <a:rPr lang="cs-CZ" sz="1750" b="1" dirty="0">
                <a:solidFill>
                  <a:srgbClr val="009FDA"/>
                </a:solidFill>
              </a:rPr>
              <a:t>kraj podílel 11,6 %.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754" dirty="0"/>
              <a:t>Za posledních </a:t>
            </a:r>
            <a:r>
              <a:rPr lang="cs-CZ" sz="1750" b="1" dirty="0">
                <a:solidFill>
                  <a:srgbClr val="009FDA"/>
                </a:solidFill>
              </a:rPr>
              <a:t>čtyřicet let se počet domácností v kraji zvýšil o téměř 120 tis</a:t>
            </a:r>
            <a:r>
              <a:rPr lang="cs-CZ" sz="1754" dirty="0"/>
              <a:t>., což vedlo ke snížení průměrného počtu členů 1 domácnosti. Zatímco v roce </a:t>
            </a:r>
            <a:r>
              <a:rPr lang="cs-CZ" sz="1750" b="1" dirty="0">
                <a:solidFill>
                  <a:srgbClr val="009FDA"/>
                </a:solidFill>
              </a:rPr>
              <a:t>1970 tvořilo jednu domácnost v průměru 3,0 osob, v roce 2011 to byly 2,3 osoby</a:t>
            </a:r>
            <a:r>
              <a:rPr lang="cs-CZ" sz="1754" dirty="0"/>
              <a:t>. Souvisí to se změnami ve struktuře domácností, neboť </a:t>
            </a:r>
            <a:r>
              <a:rPr lang="cs-CZ" sz="1750" b="1" dirty="0">
                <a:solidFill>
                  <a:srgbClr val="009FDA"/>
                </a:solidFill>
              </a:rPr>
              <a:t>ubývá domácností s vyšším průměrným počtem členů</a:t>
            </a:r>
            <a:r>
              <a:rPr lang="cs-CZ" sz="1754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5313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Nájemní trh v ČR</a:t>
            </a:r>
            <a:br>
              <a:rPr lang="cs-CZ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Vývoj cen nájmů v krajských městech</a:t>
            </a:r>
            <a:endParaRPr lang="cs-CZ" dirty="0"/>
          </a:p>
        </p:txBody>
      </p:sp>
      <p:sp>
        <p:nvSpPr>
          <p:cNvPr id="5" name="TextBox 4"/>
          <p:cNvSpPr txBox="1"/>
          <p:nvPr/>
        </p:nvSpPr>
        <p:spPr>
          <a:xfrm>
            <a:off x="645834" y="6769487"/>
            <a:ext cx="3219876" cy="17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26"/>
              </a:spcBef>
              <a:buSzPct val="100000"/>
            </a:pPr>
            <a:r>
              <a:rPr lang="cs-CZ" sz="526" i="1" dirty="0">
                <a:solidFill>
                  <a:schemeClr val="tx2"/>
                </a:solidFill>
              </a:rPr>
              <a:t>Zdroj: realitymix.centrum.cz, sreality.cz 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7784708"/>
              </p:ext>
            </p:extLst>
          </p:nvPr>
        </p:nvGraphicFramePr>
        <p:xfrm>
          <a:off x="312651" y="1610253"/>
          <a:ext cx="7425861" cy="4648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1FDB7176-0E7C-432A-B2D3-C6B9F01AB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8512" y="854949"/>
            <a:ext cx="2662987" cy="277203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67FAB10-B403-459B-924A-62D4DAF12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536" y="3720226"/>
            <a:ext cx="2646515" cy="275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3590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B798D1-BF25-4A11-9411-A14B23D5A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Ekonomické faktory a dostupnost bydlení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76D7C57-2F92-4F5B-B8A8-13F1CD9987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008126"/>
            <a:r>
              <a:rPr lang="en-US" dirty="0"/>
              <a:t>SOURCE: Company data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7B6BCA1-DEB0-442A-B4BF-24226BBB89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08126"/>
            <a:fld id="{14DDE8B8-B3D2-4226-A14D-077A4D7C131E}" type="slidenum">
              <a:rPr lang="en-US" smtClean="0"/>
              <a:pPr defTabSz="1008126"/>
              <a:t>8</a:t>
            </a:fld>
            <a:endParaRPr lang="en-US" dirty="0"/>
          </a:p>
        </p:txBody>
      </p:sp>
      <p:sp>
        <p:nvSpPr>
          <p:cNvPr id="11" name="Zástupný symbol pro text 6">
            <a:extLst>
              <a:ext uri="{FF2B5EF4-FFF2-40B4-BE49-F238E27FC236}">
                <a16:creationId xmlns:a16="http://schemas.microsoft.com/office/drawing/2014/main" id="{8E2ACEB9-C94B-41E7-A197-A3FCE731DB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5302" y="1083927"/>
            <a:ext cx="9180000" cy="216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1000" dirty="0"/>
              <a:t>Doba a nájemníci se mění </a:t>
            </a: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CE7DCB12-F55F-4764-A8CB-52AF9FEFC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001" y="1597920"/>
            <a:ext cx="10289088" cy="519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Blip>
                <a:blip r:embed="rId2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cs-CZ" altLang="cs-CZ" sz="1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Zvýšená </a:t>
            </a:r>
            <a:r>
              <a:rPr lang="cs-CZ" altLang="cs-CZ" sz="1600" b="1" dirty="0">
                <a:solidFill>
                  <a:srgbClr val="009FDA"/>
                </a:solidFill>
                <a:latin typeface="+mj-lt"/>
              </a:rPr>
              <a:t>poptávka po nájemním bydlení </a:t>
            </a:r>
            <a:r>
              <a:rPr lang="cs-CZ" altLang="cs-CZ" sz="1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= tlak na růst ceny pronájmů ČR (22,4% bytového fondu)</a:t>
            </a:r>
          </a:p>
          <a:p>
            <a:pPr algn="just">
              <a:lnSpc>
                <a:spcPct val="15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cs-CZ" altLang="cs-CZ" sz="1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Vysoké ceny nových bytů / domů (</a:t>
            </a:r>
            <a:r>
              <a:rPr lang="cs-CZ" altLang="cs-CZ" sz="16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Roste cena stavební práce o 10-20% za poslední 2 roky = tlak na vyšší ceny nových bytů) </a:t>
            </a:r>
            <a:r>
              <a:rPr lang="cs-CZ" altLang="cs-CZ" sz="1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= </a:t>
            </a:r>
            <a:r>
              <a:rPr lang="cs-CZ" altLang="cs-CZ" sz="1600" b="1" dirty="0">
                <a:solidFill>
                  <a:srgbClr val="009FDA"/>
                </a:solidFill>
                <a:latin typeface="+mj-lt"/>
              </a:rPr>
              <a:t>tlak na vyšší poptávku po nájemních bytech</a:t>
            </a:r>
          </a:p>
          <a:p>
            <a:pPr algn="just" eaLnBrk="1" hangingPunct="1">
              <a:lnSpc>
                <a:spcPct val="15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cs-CZ" altLang="cs-CZ" sz="1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Horší dostupnost hypoték </a:t>
            </a:r>
            <a:r>
              <a:rPr lang="cs-CZ" altLang="cs-CZ" sz="16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(</a:t>
            </a:r>
            <a:r>
              <a:rPr lang="cs-CZ" altLang="cs-CZ" sz="1600" b="1" dirty="0">
                <a:solidFill>
                  <a:srgbClr val="009FDA"/>
                </a:solidFill>
                <a:latin typeface="+mj-lt"/>
              </a:rPr>
              <a:t>růst úrokové sazby, 20% žadatelů na hypotéku nedosáhne</a:t>
            </a:r>
            <a:r>
              <a:rPr lang="cs-CZ" altLang="cs-CZ" sz="16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, aktuálně je sazba 3 %) </a:t>
            </a:r>
            <a:r>
              <a:rPr lang="cs-CZ" altLang="cs-CZ" sz="1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= tlak na poptávku po nájemních bytech</a:t>
            </a:r>
          </a:p>
          <a:p>
            <a:pPr algn="just" eaLnBrk="1" hangingPunct="1">
              <a:lnSpc>
                <a:spcPct val="15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cs-CZ" altLang="cs-CZ" sz="1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Socio-ekonomické trendy které ovlivňují růst poptávky po nájemních bytech:</a:t>
            </a:r>
          </a:p>
          <a:p>
            <a:pPr lvl="1" algn="just">
              <a:lnSpc>
                <a:spcPct val="15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cs-CZ" altLang="cs-CZ" sz="1600" b="1" dirty="0">
                <a:solidFill>
                  <a:srgbClr val="009FDA"/>
                </a:solidFill>
                <a:latin typeface="+mj-lt"/>
              </a:rPr>
              <a:t>klesá počet svateb na úkor bydlení </a:t>
            </a:r>
            <a:r>
              <a:rPr lang="cs-CZ" altLang="cs-CZ" sz="1600" b="1" dirty="0" err="1">
                <a:solidFill>
                  <a:srgbClr val="009FDA"/>
                </a:solidFill>
                <a:latin typeface="+mj-lt"/>
              </a:rPr>
              <a:t>singles</a:t>
            </a:r>
            <a:r>
              <a:rPr lang="cs-CZ" altLang="cs-CZ" sz="1600" b="1" dirty="0">
                <a:solidFill>
                  <a:srgbClr val="009FDA"/>
                </a:solidFill>
                <a:latin typeface="+mj-lt"/>
              </a:rPr>
              <a:t> </a:t>
            </a:r>
            <a:r>
              <a:rPr lang="cs-CZ" altLang="cs-CZ" sz="16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– trend totožný s vývojem v EU = tlak na vyšší poptávku po nájemních bytech</a:t>
            </a:r>
          </a:p>
          <a:p>
            <a:pPr lvl="1" algn="just">
              <a:lnSpc>
                <a:spcPct val="15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cs-CZ" altLang="cs-CZ" sz="1600" b="1" dirty="0">
                <a:solidFill>
                  <a:srgbClr val="009FDA"/>
                </a:solidFill>
                <a:latin typeface="+mj-lt"/>
              </a:rPr>
              <a:t>roste rozvodovost </a:t>
            </a:r>
            <a:r>
              <a:rPr lang="cs-CZ" altLang="cs-CZ" sz="16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= tlak na vyšší poptávku po nájemních bytech</a:t>
            </a:r>
          </a:p>
          <a:p>
            <a:pPr algn="just" eaLnBrk="1" hangingPunct="1">
              <a:lnSpc>
                <a:spcPct val="15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cs-CZ" altLang="cs-CZ" sz="16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Ekonomický růst = příliv nových pracovníků do regionu a tím tlak na ubytovací kapacity</a:t>
            </a:r>
          </a:p>
          <a:p>
            <a:pPr algn="just" eaLnBrk="1" hangingPunct="1">
              <a:lnSpc>
                <a:spcPct val="15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cs-CZ" altLang="cs-CZ" sz="16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Tlak uživatelů na </a:t>
            </a:r>
            <a:r>
              <a:rPr lang="cs-CZ" altLang="cs-CZ" sz="1600" b="1" dirty="0">
                <a:solidFill>
                  <a:srgbClr val="009FDA"/>
                </a:solidFill>
                <a:latin typeface="+mj-lt"/>
              </a:rPr>
              <a:t>vyšší kvalitu nájemního bydlení </a:t>
            </a:r>
            <a:r>
              <a:rPr lang="cs-CZ" altLang="cs-CZ" sz="16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= tlak na růst ceny nájemního bydlení ve vyšší kvalitě</a:t>
            </a:r>
          </a:p>
          <a:p>
            <a:pPr algn="just" eaLnBrk="1" hangingPunct="1">
              <a:lnSpc>
                <a:spcPct val="15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cs-CZ" altLang="cs-CZ" sz="1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V regionu </a:t>
            </a:r>
            <a:r>
              <a:rPr lang="cs-CZ" altLang="cs-CZ" sz="1600" b="1" dirty="0">
                <a:solidFill>
                  <a:srgbClr val="009FDA"/>
                </a:solidFill>
                <a:latin typeface="+mj-lt"/>
              </a:rPr>
              <a:t>MSK začíná být větší poptávka po nájemních bytech než je nabídka </a:t>
            </a:r>
            <a:r>
              <a:rPr lang="cs-CZ" altLang="cs-CZ" sz="1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(v Ostravě v současnosti chybí několik tisíc nájemních bytů)</a:t>
            </a:r>
          </a:p>
        </p:txBody>
      </p:sp>
    </p:spTree>
    <p:extLst>
      <p:ext uri="{BB962C8B-B14F-4D97-AF65-F5344CB8AC3E}">
        <p14:creationId xmlns:p14="http://schemas.microsoft.com/office/powerpoint/2010/main" val="2168752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B798D1-BF25-4A11-9411-A14B23D5A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Sociální trendy a požadavky na bydlení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76D7C57-2F92-4F5B-B8A8-13F1CD9987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008126"/>
            <a:r>
              <a:rPr lang="en-US" dirty="0"/>
              <a:t>SOURCE: Company data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7B6BCA1-DEB0-442A-B4BF-24226BBB89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08126"/>
            <a:fld id="{14DDE8B8-B3D2-4226-A14D-077A4D7C131E}" type="slidenum">
              <a:rPr lang="en-US" smtClean="0"/>
              <a:pPr defTabSz="1008126"/>
              <a:t>9</a:t>
            </a:fld>
            <a:endParaRPr lang="en-US" dirty="0"/>
          </a:p>
        </p:txBody>
      </p:sp>
      <p:sp>
        <p:nvSpPr>
          <p:cNvPr id="11" name="Zástupný symbol pro text 6">
            <a:extLst>
              <a:ext uri="{FF2B5EF4-FFF2-40B4-BE49-F238E27FC236}">
                <a16:creationId xmlns:a16="http://schemas.microsoft.com/office/drawing/2014/main" id="{8E2ACEB9-C94B-41E7-A197-A3FCE731DB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5302" y="1083927"/>
            <a:ext cx="9180000" cy="216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1000" dirty="0"/>
              <a:t>Doba a nájemníci se mění </a:t>
            </a: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CE7DCB12-F55F-4764-A8CB-52AF9FEFC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302" y="1597920"/>
            <a:ext cx="9180000" cy="519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Blip>
                <a:blip r:embed="rId2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cs-CZ" altLang="cs-CZ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Mladá generace do 35 let </a:t>
            </a:r>
            <a:r>
              <a:rPr lang="cs-CZ" altLang="cs-CZ" sz="2000" b="1" dirty="0">
                <a:solidFill>
                  <a:srgbClr val="009FDA"/>
                </a:solidFill>
                <a:latin typeface="+mj-lt"/>
              </a:rPr>
              <a:t>nechce nic vlastnit</a:t>
            </a:r>
            <a:r>
              <a:rPr lang="cs-CZ" altLang="cs-CZ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. </a:t>
            </a:r>
          </a:p>
          <a:p>
            <a:pPr algn="just" eaLnBrk="1" hangingPunct="1">
              <a:lnSpc>
                <a:spcPct val="15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cs-CZ" altLang="cs-CZ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Za ideální považuje </a:t>
            </a:r>
            <a:r>
              <a:rPr lang="cs-CZ" altLang="cs-CZ" sz="2000" b="1" dirty="0">
                <a:solidFill>
                  <a:srgbClr val="009FDA"/>
                </a:solidFill>
                <a:latin typeface="+mj-lt"/>
              </a:rPr>
              <a:t>společné vlastnictví nebo spoluvlastnictví.</a:t>
            </a:r>
          </a:p>
          <a:p>
            <a:pPr algn="just" eaLnBrk="1" hangingPunct="1">
              <a:lnSpc>
                <a:spcPct val="15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cs-CZ" altLang="cs-CZ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Například pozorujeme trend, že mnoho mladých nechce vlastnit auto, až do doby, kdy si pořídí rodinu, pokud si ji tedy chce pořídit. </a:t>
            </a:r>
          </a:p>
          <a:p>
            <a:pPr algn="just" eaLnBrk="1" hangingPunct="1">
              <a:lnSpc>
                <a:spcPct val="15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cs-CZ" altLang="cs-CZ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Pomalu </a:t>
            </a:r>
            <a:r>
              <a:rPr lang="cs-CZ" altLang="cs-CZ" sz="2000" b="1" dirty="0">
                <a:solidFill>
                  <a:srgbClr val="009FDA"/>
                </a:solidFill>
                <a:latin typeface="+mj-lt"/>
              </a:rPr>
              <a:t>mizí „zlaté české ručičky</a:t>
            </a:r>
            <a:r>
              <a:rPr lang="cs-CZ" altLang="cs-CZ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“ a na všechno začínáme potřebovat odborníka. </a:t>
            </a:r>
          </a:p>
          <a:p>
            <a:pPr algn="just" eaLnBrk="1" hangingPunct="1">
              <a:lnSpc>
                <a:spcPct val="15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cs-CZ" altLang="cs-CZ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Lidé chtějí </a:t>
            </a:r>
            <a:r>
              <a:rPr lang="cs-CZ" altLang="cs-CZ" sz="2000" b="1" dirty="0">
                <a:solidFill>
                  <a:srgbClr val="009FDA"/>
                </a:solidFill>
                <a:latin typeface="+mj-lt"/>
              </a:rPr>
              <a:t>co nejdéle žít aktivním životem</a:t>
            </a:r>
            <a:r>
              <a:rPr lang="cs-CZ" altLang="cs-CZ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v místě, do kterého patří.</a:t>
            </a:r>
          </a:p>
          <a:p>
            <a:pPr algn="just">
              <a:lnSpc>
                <a:spcPct val="15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cs-CZ" altLang="cs-CZ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Lidé chtějí </a:t>
            </a:r>
            <a:r>
              <a:rPr lang="cs-CZ" altLang="cs-CZ" sz="2000" b="1" dirty="0">
                <a:solidFill>
                  <a:srgbClr val="009FDA"/>
                </a:solidFill>
                <a:latin typeface="+mj-lt"/>
              </a:rPr>
              <a:t>služby, které jim pomohou se více soustředit na to podstatné</a:t>
            </a:r>
            <a:r>
              <a:rPr lang="cs-CZ" altLang="cs-CZ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v životě a mít </a:t>
            </a:r>
            <a:r>
              <a:rPr lang="cs-CZ" altLang="cs-CZ" sz="2000" b="1" dirty="0">
                <a:solidFill>
                  <a:srgbClr val="000000"/>
                </a:solidFill>
                <a:cs typeface="Arial" panose="020B0604020202020204" pitchFamily="34" charset="0"/>
              </a:rPr>
              <a:t>někoho, kdo jim bude </a:t>
            </a:r>
            <a:r>
              <a:rPr lang="cs-CZ" altLang="cs-CZ" sz="2000" b="1" dirty="0">
                <a:solidFill>
                  <a:srgbClr val="009FDA"/>
                </a:solidFill>
              </a:rPr>
              <a:t>naslouchat a poradí</a:t>
            </a:r>
            <a:r>
              <a:rPr lang="cs-CZ" altLang="cs-CZ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. </a:t>
            </a:r>
          </a:p>
          <a:p>
            <a:pPr algn="just" eaLnBrk="1" hangingPunct="1">
              <a:lnSpc>
                <a:spcPct val="15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cs-CZ" altLang="cs-CZ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Lidé se chtějí v dnešním nestálém světě </a:t>
            </a:r>
            <a:r>
              <a:rPr lang="cs-CZ" altLang="cs-CZ" sz="2000" b="1" dirty="0">
                <a:solidFill>
                  <a:srgbClr val="009FDA"/>
                </a:solidFill>
                <a:latin typeface="+mj-lt"/>
              </a:rPr>
              <a:t>cítit bezpečně</a:t>
            </a:r>
            <a:r>
              <a:rPr lang="cs-CZ" altLang="cs-CZ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  <a:buSzPct val="150000"/>
              <a:buFont typeface="Wingdings" panose="05000000000000000000" pitchFamily="2" charset="2"/>
              <a:buChar char="§"/>
            </a:pPr>
            <a:endParaRPr lang="cs-CZ" altLang="cs-CZ" sz="20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50000"/>
              </a:lnSpc>
              <a:buSzPct val="150000"/>
              <a:buFont typeface="Wingdings" panose="05000000000000000000" pitchFamily="2" charset="2"/>
              <a:buChar char="§"/>
            </a:pPr>
            <a:endParaRPr lang="cs-CZ" altLang="cs-CZ" sz="20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50000"/>
              </a:lnSpc>
              <a:buSzPct val="150000"/>
              <a:buFont typeface="Wingdings" panose="05000000000000000000" pitchFamily="2" charset="2"/>
              <a:buChar char="§"/>
            </a:pPr>
            <a:endParaRPr lang="cs-CZ" altLang="cs-CZ" sz="20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819499"/>
      </p:ext>
    </p:extLst>
  </p:cSld>
  <p:clrMapOvr>
    <a:masterClrMapping/>
  </p:clrMapOvr>
</p:sld>
</file>

<file path=ppt/theme/theme1.xml><?xml version="1.0" encoding="utf-8"?>
<a:theme xmlns:a="http://schemas.openxmlformats.org/drawingml/2006/main" name="PPT RESIDOMO A4">
  <a:themeElements>
    <a:clrScheme name="RESIDOMO">
      <a:dk1>
        <a:sysClr val="windowText" lastClr="000000"/>
      </a:dk1>
      <a:lt1>
        <a:sysClr val="window" lastClr="FFFFFF"/>
      </a:lt1>
      <a:dk2>
        <a:srgbClr val="616365"/>
      </a:dk2>
      <a:lt2>
        <a:srgbClr val="E7E6E6"/>
      </a:lt2>
      <a:accent1>
        <a:srgbClr val="009FDA"/>
      </a:accent1>
      <a:accent2>
        <a:srgbClr val="BED600"/>
      </a:accent2>
      <a:accent3>
        <a:srgbClr val="616365"/>
      </a:accent3>
      <a:accent4>
        <a:srgbClr val="FFC000"/>
      </a:accent4>
      <a:accent5>
        <a:srgbClr val="0563C1"/>
      </a:accent5>
      <a:accent6>
        <a:srgbClr val="70AD47"/>
      </a:accent6>
      <a:hlink>
        <a:srgbClr val="009FDA"/>
      </a:hlink>
      <a:folHlink>
        <a:srgbClr val="009FDA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SIDOMO_prezentace_A4.potx" id="{A6AE801B-BC35-416C-B802-39FB73B44DEF}" vid="{6C2358D5-7422-439E-8926-62F0858BF6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RESIDOMO_prezentace_A4_vzor</Template>
  <TotalTime>0</TotalTime>
  <Words>1498</Words>
  <Application>Microsoft Office PowerPoint</Application>
  <PresentationFormat>Vlastní</PresentationFormat>
  <Paragraphs>195</Paragraphs>
  <Slides>21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7" baseType="lpstr">
      <vt:lpstr>Arial</vt:lpstr>
      <vt:lpstr>Calibri</vt:lpstr>
      <vt:lpstr>Verdana</vt:lpstr>
      <vt:lpstr>Wingdings</vt:lpstr>
      <vt:lpstr>Wingdings 2</vt:lpstr>
      <vt:lpstr>PPT RESIDOMO A4</vt:lpstr>
      <vt:lpstr>Rostoucí role služeb v nájemním bydlení                          Stan Kubáček investiční ředitel Round Hill Capital </vt:lpstr>
      <vt:lpstr>Round Hill Capital </vt:lpstr>
      <vt:lpstr>RESIDOMO</vt:lpstr>
      <vt:lpstr>Nájemní bydlení v Evropě Podíl domácností žijících v nájmu</vt:lpstr>
      <vt:lpstr>Nájemní bydlení v Evropě Odlišná struktura bydlení v jednotlivých zemích (2016)</vt:lpstr>
      <vt:lpstr>Dostupnost bydlení na území MSK</vt:lpstr>
      <vt:lpstr>Nájemní trh v ČR Vývoj cen nájmů v krajských městech</vt:lpstr>
      <vt:lpstr>Ekonomické faktory a dostupnost bydlení</vt:lpstr>
      <vt:lpstr>Sociální trendy a požadavky na bydlení</vt:lpstr>
      <vt:lpstr>Jak na tyto trendy reaguje RESIDOMO</vt:lpstr>
      <vt:lpstr>Jak na tyto trendy reaguje RESIDOMO</vt:lpstr>
      <vt:lpstr>Jak na tyto trendy reaguje RESIDOMO</vt:lpstr>
      <vt:lpstr>Jak na tyto trendy reaguje RESIDOMO</vt:lpstr>
      <vt:lpstr>Jak na tyto trendy reaguje RESIDOMO</vt:lpstr>
      <vt:lpstr>Jak na tyto trendy reaguje RESIDOMO</vt:lpstr>
      <vt:lpstr>Speciální služby a projekty pro seniory</vt:lpstr>
      <vt:lpstr>Speciální služby a projekty pro seniory</vt:lpstr>
      <vt:lpstr>Program „Bezstarostný podzim života“</vt:lpstr>
      <vt:lpstr>Program „Bezstarostný podzim života“</vt:lpstr>
      <vt:lpstr>Senior Park (koncept)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2018-11-12T07:30:54Z</dcterms:created>
  <dcterms:modified xsi:type="dcterms:W3CDTF">2019-03-14T06:14:55Z</dcterms:modified>
</cp:coreProperties>
</file>